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embedTrueTypeFonts="1">
  <p:sldMasterIdLst>
    <p:sldMasterId id="2147483648" r:id="rId1"/>
  </p:sldMasterIdLst>
  <p:notesMasterIdLst>
    <p:notesMasterId r:id="rId22"/>
  </p:notesMasterIdLst>
  <p:sldIdLst>
    <p:sldId id="256" r:id="rId2"/>
    <p:sldId id="257" r:id="rId3"/>
    <p:sldId id="283" r:id="rId4"/>
    <p:sldId id="281" r:id="rId5"/>
    <p:sldId id="260" r:id="rId6"/>
    <p:sldId id="261" r:id="rId7"/>
    <p:sldId id="262" r:id="rId8"/>
    <p:sldId id="268" r:id="rId9"/>
    <p:sldId id="269" r:id="rId10"/>
    <p:sldId id="270" r:id="rId11"/>
    <p:sldId id="265" r:id="rId12"/>
    <p:sldId id="272" r:id="rId13"/>
    <p:sldId id="275" r:id="rId14"/>
    <p:sldId id="276" r:id="rId15"/>
    <p:sldId id="277" r:id="rId16"/>
    <p:sldId id="274" r:id="rId17"/>
    <p:sldId id="278" r:id="rId18"/>
    <p:sldId id="279" r:id="rId19"/>
    <p:sldId id="280" r:id="rId20"/>
    <p:sldId id="282"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Comic Neue" panose="02000000000000000000" pitchFamily="50"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Helvetica" panose="020B0604020202020204" pitchFamily="3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22" userDrawn="1">
          <p15:clr>
            <a:srgbClr val="A4A3A4"/>
          </p15:clr>
        </p15:guide>
        <p15:guide id="2" pos="506" userDrawn="1">
          <p15:clr>
            <a:srgbClr val="A4A3A4"/>
          </p15:clr>
        </p15:guide>
        <p15:guide id="4" pos="7106" userDrawn="1">
          <p15:clr>
            <a:srgbClr val="A4A3A4"/>
          </p15:clr>
        </p15:guide>
        <p15:guide id="5" orient="horz" pos="2260" userDrawn="1">
          <p15:clr>
            <a:srgbClr val="A4A3A4"/>
          </p15:clr>
        </p15:guide>
        <p15:guide id="6" pos="3840" userDrawn="1">
          <p15:clr>
            <a:srgbClr val="A4A3A4"/>
          </p15:clr>
        </p15:guide>
        <p15:guide id="7" pos="26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9000"/>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94FB5D-C1B6-435E-B197-69BE391785F4}" v="139" dt="2021-08-24T07:43:21.1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88" autoAdjust="0"/>
    <p:restoredTop sz="95926" autoAdjust="0"/>
  </p:normalViewPr>
  <p:slideViewPr>
    <p:cSldViewPr snapToGrid="0">
      <p:cViewPr varScale="1">
        <p:scale>
          <a:sx n="148" d="100"/>
          <a:sy n="148" d="100"/>
        </p:scale>
        <p:origin x="348" y="92"/>
      </p:cViewPr>
      <p:guideLst>
        <p:guide orient="horz" pos="822"/>
        <p:guide pos="506"/>
        <p:guide pos="7106"/>
        <p:guide orient="horz" pos="2260"/>
        <p:guide pos="3840"/>
        <p:guide pos="2638"/>
      </p:guideLst>
    </p:cSldViewPr>
  </p:slideViewPr>
  <p:outlineViewPr>
    <p:cViewPr>
      <p:scale>
        <a:sx n="66" d="100"/>
        <a:sy n="66" d="100"/>
      </p:scale>
      <p:origin x="0" y="-32918"/>
    </p:cViewPr>
  </p:outlin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0AFDE8-A734-4C28-A7C2-3C6BC5F7D5D6}" type="datetimeFigureOut">
              <a:rPr lang="en-AU" smtClean="0"/>
              <a:t>1/09/2021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979093-B66B-4B82-B0EE-53FFAE2235C4}" type="slidenum">
              <a:rPr lang="en-AU" smtClean="0"/>
              <a:t>‹#›</a:t>
            </a:fld>
            <a:endParaRPr lang="en-AU"/>
          </a:p>
        </p:txBody>
      </p:sp>
    </p:spTree>
    <p:extLst>
      <p:ext uri="{BB962C8B-B14F-4D97-AF65-F5344CB8AC3E}">
        <p14:creationId xmlns:p14="http://schemas.microsoft.com/office/powerpoint/2010/main" val="4094694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A9FE-1DAF-4A83-9205-C0CFDCD75689}"/>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endParaRPr lang="en-AU" dirty="0"/>
          </a:p>
        </p:txBody>
      </p:sp>
      <p:sp>
        <p:nvSpPr>
          <p:cNvPr id="3" name="Subtitle 2">
            <a:extLst>
              <a:ext uri="{FF2B5EF4-FFF2-40B4-BE49-F238E27FC236}">
                <a16:creationId xmlns:a16="http://schemas.microsoft.com/office/drawing/2014/main" id="{A01523B0-818F-4CCE-82D0-C2797417F41E}"/>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AU" dirty="0"/>
          </a:p>
        </p:txBody>
      </p:sp>
      <p:sp>
        <p:nvSpPr>
          <p:cNvPr id="4" name="Date Placeholder 3">
            <a:extLst>
              <a:ext uri="{FF2B5EF4-FFF2-40B4-BE49-F238E27FC236}">
                <a16:creationId xmlns:a16="http://schemas.microsoft.com/office/drawing/2014/main" id="{40B9DE0B-B646-4610-8FD2-4CB709B2D6F8}"/>
              </a:ext>
            </a:extLst>
          </p:cNvPr>
          <p:cNvSpPr>
            <a:spLocks noGrp="1"/>
          </p:cNvSpPr>
          <p:nvPr>
            <p:ph type="dt" sz="half" idx="10"/>
          </p:nvPr>
        </p:nvSpPr>
        <p:spPr>
          <a:xfrm>
            <a:off x="838200" y="6356350"/>
            <a:ext cx="3124200" cy="365125"/>
          </a:xfrm>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880D4651-B723-4F17-AA79-82D2432CAE3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6CA2C62-B6D2-4DC3-9095-AC171107CC17}"/>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3680680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5BFE2-57C1-4155-99F5-9BE90F7EB3D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F9398DE-8C8E-49C8-AE0C-A1A62AFD14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5C02DB1-609C-4FE0-9061-78E75EDCAEBB}"/>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6F6474E2-B837-46B5-89AE-F284DBFC014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7BBBD33-055B-4579-840F-6C8A3055CC93}"/>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3114125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42C052-2020-4AFA-9EF2-530F9F589F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E296739-EA02-4BCA-88B9-09A039AF2A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40CE81E-2294-4B7B-A8AC-A8BAF12A2629}"/>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F81CA80D-E977-4C9B-92CC-118C6F36D11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E770BAE-F4BC-497A-A4A8-4BA5A52E3AE8}"/>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177876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6FDA14-91CD-4C4C-B949-47AC9A3521D7}"/>
              </a:ext>
            </a:extLst>
          </p:cNvPr>
          <p:cNvSpPr>
            <a:spLocks noGrp="1"/>
          </p:cNvSpPr>
          <p:nvPr>
            <p:ph idx="1"/>
          </p:nvPr>
        </p:nvSpPr>
        <p:spPr>
          <a:xfrm>
            <a:off x="838200" y="1328468"/>
            <a:ext cx="10515600" cy="4876107"/>
          </a:xfrm>
        </p:spPr>
        <p:txBody>
          <a:bodyPr numCol="1"/>
          <a:lstStyle>
            <a:lvl5pPr marL="268288" indent="268288">
              <a:buClr>
                <a:schemeClr val="accent4">
                  <a:lumMod val="75000"/>
                </a:schemeClr>
              </a:buClr>
              <a:buFont typeface="Consolas" panose="020B0609020204030204" pitchFamily="49" charset="0"/>
              <a:buChar char="$"/>
              <a:defRPr b="0">
                <a:solidFill>
                  <a:schemeClr val="accent4">
                    <a:lumMod val="75000"/>
                  </a:schemeClr>
                </a:solidFill>
                <a:latin typeface="Consolas" panose="020B0609020204030204" pitchFamily="49" charset="0"/>
                <a:cs typeface="Courier New" panose="020703090202050204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Title 6">
            <a:extLst>
              <a:ext uri="{FF2B5EF4-FFF2-40B4-BE49-F238E27FC236}">
                <a16:creationId xmlns:a16="http://schemas.microsoft.com/office/drawing/2014/main" id="{D4F08E4A-CACD-4F9F-9857-B26B0919CA1C}"/>
              </a:ext>
            </a:extLst>
          </p:cNvPr>
          <p:cNvSpPr>
            <a:spLocks noGrp="1"/>
          </p:cNvSpPr>
          <p:nvPr>
            <p:ph type="title"/>
          </p:nvPr>
        </p:nvSpPr>
        <p:spPr>
          <a:xfrm>
            <a:off x="838200" y="629792"/>
            <a:ext cx="10515600" cy="698676"/>
          </a:xfrm>
        </p:spPr>
        <p:txBody>
          <a:bodyPr/>
          <a:lstStyle/>
          <a:p>
            <a:r>
              <a:rPr lang="en-US" dirty="0"/>
              <a:t>Click to edit Master title style</a:t>
            </a:r>
            <a:endParaRPr lang="en-AU" dirty="0"/>
          </a:p>
        </p:txBody>
      </p:sp>
      <p:sp>
        <p:nvSpPr>
          <p:cNvPr id="8" name="Date Placeholder 7">
            <a:extLst>
              <a:ext uri="{FF2B5EF4-FFF2-40B4-BE49-F238E27FC236}">
                <a16:creationId xmlns:a16="http://schemas.microsoft.com/office/drawing/2014/main" id="{A0A3857E-130A-4398-AEC3-BC4510738784}"/>
              </a:ext>
            </a:extLst>
          </p:cNvPr>
          <p:cNvSpPr>
            <a:spLocks noGrp="1"/>
          </p:cNvSpPr>
          <p:nvPr>
            <p:ph type="dt" sz="half" idx="10"/>
          </p:nvPr>
        </p:nvSpPr>
        <p:spPr>
          <a:xfrm>
            <a:off x="838200" y="6356350"/>
            <a:ext cx="3049438" cy="365125"/>
          </a:xfrm>
        </p:spPr>
        <p:txBody>
          <a:bodyPr/>
          <a:lstStyle/>
          <a:p>
            <a:r>
              <a:rPr lang="en-US"/>
              <a:t>Aug 2021 | Deep Learning on HPC Workshop</a:t>
            </a:r>
            <a:endParaRPr lang="en-AU" dirty="0"/>
          </a:p>
        </p:txBody>
      </p:sp>
      <p:sp>
        <p:nvSpPr>
          <p:cNvPr id="9" name="Footer Placeholder 8">
            <a:extLst>
              <a:ext uri="{FF2B5EF4-FFF2-40B4-BE49-F238E27FC236}">
                <a16:creationId xmlns:a16="http://schemas.microsoft.com/office/drawing/2014/main" id="{4CCB5B1A-AEFB-4C4C-81FA-0E3291D49328}"/>
              </a:ext>
            </a:extLst>
          </p:cNvPr>
          <p:cNvSpPr>
            <a:spLocks noGrp="1"/>
          </p:cNvSpPr>
          <p:nvPr>
            <p:ph type="ftr" sz="quarter" idx="11"/>
          </p:nvPr>
        </p:nvSpPr>
        <p:spPr/>
        <p:txBody>
          <a:bodyPr/>
          <a:lstStyle/>
          <a:p>
            <a:endParaRPr lang="en-AU"/>
          </a:p>
        </p:txBody>
      </p:sp>
      <p:sp>
        <p:nvSpPr>
          <p:cNvPr id="10" name="Slide Number Placeholder 9">
            <a:extLst>
              <a:ext uri="{FF2B5EF4-FFF2-40B4-BE49-F238E27FC236}">
                <a16:creationId xmlns:a16="http://schemas.microsoft.com/office/drawing/2014/main" id="{4175CA7A-AFE7-4D56-9143-3DBE260FC4DE}"/>
              </a:ext>
            </a:extLst>
          </p:cNvPr>
          <p:cNvSpPr>
            <a:spLocks noGrp="1"/>
          </p:cNvSpPr>
          <p:nvPr>
            <p:ph type="sldNum" sz="quarter" idx="12"/>
          </p:nvPr>
        </p:nvSpPr>
        <p:spPr/>
        <p:txBody>
          <a:bodyPr/>
          <a:lstStyle>
            <a:lvl1pPr>
              <a:defRPr/>
            </a:lvl1pPr>
          </a:lstStyle>
          <a:p>
            <a:fld id="{2F3A180F-1226-4794-83B8-5E9B39733C60}" type="slidenum">
              <a:rPr lang="en-AU" smtClean="0"/>
              <a:pPr/>
              <a:t>‹#›</a:t>
            </a:fld>
            <a:endParaRPr lang="en-AU" dirty="0"/>
          </a:p>
        </p:txBody>
      </p:sp>
      <p:sp>
        <p:nvSpPr>
          <p:cNvPr id="11" name="Rectangle 10">
            <a:extLst>
              <a:ext uri="{FF2B5EF4-FFF2-40B4-BE49-F238E27FC236}">
                <a16:creationId xmlns:a16="http://schemas.microsoft.com/office/drawing/2014/main" id="{83ED301B-7166-48B0-A7C1-A1E37CA949BD}"/>
              </a:ext>
            </a:extLst>
          </p:cNvPr>
          <p:cNvSpPr/>
          <p:nvPr userDrawn="1"/>
        </p:nvSpPr>
        <p:spPr bwMode="invGray">
          <a:xfrm flipH="1">
            <a:off x="0" y="0"/>
            <a:ext cx="12192000" cy="630000"/>
          </a:xfrm>
          <a:prstGeom prst="rect">
            <a:avLst/>
          </a:prstGeom>
          <a:gradFill flip="none" rotWithShape="1">
            <a:gsLst>
              <a:gs pos="75000">
                <a:srgbClr val="51247A"/>
              </a:gs>
              <a:gs pos="100000">
                <a:srgbClr val="962A8B"/>
              </a:gs>
            </a:gsLst>
            <a:lin ang="0" scaled="1"/>
            <a:tileRect/>
          </a:gra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Arial"/>
              <a:ea typeface="+mn-ea"/>
              <a:cs typeface="+mn-cs"/>
            </a:endParaRPr>
          </a:p>
        </p:txBody>
      </p:sp>
      <p:pic>
        <p:nvPicPr>
          <p:cNvPr id="12" name="Picture 11">
            <a:extLst>
              <a:ext uri="{FF2B5EF4-FFF2-40B4-BE49-F238E27FC236}">
                <a16:creationId xmlns:a16="http://schemas.microsoft.com/office/drawing/2014/main" id="{99373BF3-FA39-426A-8015-8DEFAE3E562E}"/>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896805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C642D-17A4-4762-865B-FFE32F238B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6758869F-A6A0-485B-9711-FA82EAAC39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64F423-D6D6-49B7-9B81-2CBEC778435A}"/>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53AF34D3-CD3E-437F-AEBE-36D00D8832E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F0FFE88-5CC2-4C58-9EBC-980FA5AF74D6}"/>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443284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76BA2-4371-4716-94AE-634D12B98E7A}"/>
              </a:ext>
            </a:extLst>
          </p:cNvPr>
          <p:cNvSpPr>
            <a:spLocks noGrp="1"/>
          </p:cNvSpPr>
          <p:nvPr>
            <p:ph sz="half" idx="1"/>
          </p:nvPr>
        </p:nvSpPr>
        <p:spPr>
          <a:xfrm>
            <a:off x="838200" y="1328468"/>
            <a:ext cx="5181600" cy="484849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a:extLst>
              <a:ext uri="{FF2B5EF4-FFF2-40B4-BE49-F238E27FC236}">
                <a16:creationId xmlns:a16="http://schemas.microsoft.com/office/drawing/2014/main" id="{47D64528-D9D2-4C75-A270-033958713453}"/>
              </a:ext>
            </a:extLst>
          </p:cNvPr>
          <p:cNvSpPr>
            <a:spLocks noGrp="1"/>
          </p:cNvSpPr>
          <p:nvPr>
            <p:ph sz="half" idx="2"/>
          </p:nvPr>
        </p:nvSpPr>
        <p:spPr>
          <a:xfrm>
            <a:off x="6172200" y="1328468"/>
            <a:ext cx="5181600" cy="484849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Date Placeholder 4">
            <a:extLst>
              <a:ext uri="{FF2B5EF4-FFF2-40B4-BE49-F238E27FC236}">
                <a16:creationId xmlns:a16="http://schemas.microsoft.com/office/drawing/2014/main" id="{12D35D8B-87C9-432F-9C70-A5414DCB8469}"/>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C708AE4D-FB26-4A0B-A1A3-D5A76F85779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468AA5B-74D9-4062-A816-987E978E3A85}"/>
              </a:ext>
            </a:extLst>
          </p:cNvPr>
          <p:cNvSpPr>
            <a:spLocks noGrp="1"/>
          </p:cNvSpPr>
          <p:nvPr>
            <p:ph type="sldNum" sz="quarter" idx="12"/>
          </p:nvPr>
        </p:nvSpPr>
        <p:spPr/>
        <p:txBody>
          <a:bodyPr/>
          <a:lstStyle/>
          <a:p>
            <a:fld id="{915116A8-D034-43C4-BA9A-D4A1A2020C6E}" type="slidenum">
              <a:rPr lang="en-AU" smtClean="0"/>
              <a:t>‹#›</a:t>
            </a:fld>
            <a:endParaRPr lang="en-AU"/>
          </a:p>
        </p:txBody>
      </p:sp>
      <p:sp>
        <p:nvSpPr>
          <p:cNvPr id="8" name="Rectangle 7">
            <a:extLst>
              <a:ext uri="{FF2B5EF4-FFF2-40B4-BE49-F238E27FC236}">
                <a16:creationId xmlns:a16="http://schemas.microsoft.com/office/drawing/2014/main" id="{5C9CCFDA-8B31-4DAE-982F-C924216E9ED8}"/>
              </a:ext>
            </a:extLst>
          </p:cNvPr>
          <p:cNvSpPr/>
          <p:nvPr userDrawn="1"/>
        </p:nvSpPr>
        <p:spPr bwMode="invGray">
          <a:xfrm flipH="1">
            <a:off x="0" y="0"/>
            <a:ext cx="12192000" cy="630000"/>
          </a:xfrm>
          <a:prstGeom prst="rect">
            <a:avLst/>
          </a:prstGeom>
          <a:gradFill flip="none" rotWithShape="1">
            <a:gsLst>
              <a:gs pos="75000">
                <a:srgbClr val="51247A"/>
              </a:gs>
              <a:gs pos="100000">
                <a:srgbClr val="962A8B"/>
              </a:gs>
            </a:gsLst>
            <a:lin ang="0" scaled="1"/>
            <a:tileRect/>
          </a:gra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Arial"/>
              <a:ea typeface="+mn-ea"/>
              <a:cs typeface="+mn-cs"/>
            </a:endParaRPr>
          </a:p>
        </p:txBody>
      </p:sp>
      <p:pic>
        <p:nvPicPr>
          <p:cNvPr id="9" name="Picture 8">
            <a:extLst>
              <a:ext uri="{FF2B5EF4-FFF2-40B4-BE49-F238E27FC236}">
                <a16:creationId xmlns:a16="http://schemas.microsoft.com/office/drawing/2014/main" id="{2F7B85DD-19C5-4330-B185-9A27BCA0F14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0" name="Title 6">
            <a:extLst>
              <a:ext uri="{FF2B5EF4-FFF2-40B4-BE49-F238E27FC236}">
                <a16:creationId xmlns:a16="http://schemas.microsoft.com/office/drawing/2014/main" id="{4E5235F3-76B8-45AD-B5F3-E85D25410930}"/>
              </a:ext>
            </a:extLst>
          </p:cNvPr>
          <p:cNvSpPr>
            <a:spLocks noGrp="1"/>
          </p:cNvSpPr>
          <p:nvPr>
            <p:ph type="title"/>
          </p:nvPr>
        </p:nvSpPr>
        <p:spPr>
          <a:xfrm>
            <a:off x="838200" y="629792"/>
            <a:ext cx="10515600" cy="698676"/>
          </a:xfrm>
        </p:spPr>
        <p:txBody>
          <a:bodyPr/>
          <a:lstStyle/>
          <a:p>
            <a:r>
              <a:rPr lang="en-US" dirty="0"/>
              <a:t>Click to edit Master title style</a:t>
            </a:r>
            <a:endParaRPr lang="en-AU" dirty="0"/>
          </a:p>
        </p:txBody>
      </p:sp>
    </p:spTree>
    <p:extLst>
      <p:ext uri="{BB962C8B-B14F-4D97-AF65-F5344CB8AC3E}">
        <p14:creationId xmlns:p14="http://schemas.microsoft.com/office/powerpoint/2010/main" val="136077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FB3D4-400C-4239-AF8A-332E4807F61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36B1B09-9CF2-4141-8FC9-63E40DF47C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1E9281-A099-4270-9C5C-00AC3F1650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959DC0BF-F60D-45E6-B4FD-9E1C0A1248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B473C4-0900-47FB-9C9E-2836FF6D22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2C5422BD-2671-4F9C-8611-A05B5105D097}"/>
              </a:ext>
            </a:extLst>
          </p:cNvPr>
          <p:cNvSpPr>
            <a:spLocks noGrp="1"/>
          </p:cNvSpPr>
          <p:nvPr>
            <p:ph type="dt" sz="half" idx="10"/>
          </p:nvPr>
        </p:nvSpPr>
        <p:spPr/>
        <p:txBody>
          <a:bodyPr/>
          <a:lstStyle/>
          <a:p>
            <a:r>
              <a:rPr lang="en-US"/>
              <a:t>Aug 2021 | Deep Learning on HPC Workshop</a:t>
            </a:r>
            <a:endParaRPr lang="en-AU"/>
          </a:p>
        </p:txBody>
      </p:sp>
      <p:sp>
        <p:nvSpPr>
          <p:cNvPr id="8" name="Footer Placeholder 7">
            <a:extLst>
              <a:ext uri="{FF2B5EF4-FFF2-40B4-BE49-F238E27FC236}">
                <a16:creationId xmlns:a16="http://schemas.microsoft.com/office/drawing/2014/main" id="{704F9B35-2948-4706-8AFA-A7EE0D802FF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025ECC5E-F791-47C7-8FD6-995F292CD789}"/>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09348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513AD-44EC-412E-88F8-5A971DB308BB}"/>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4591E35-C416-4845-AF0D-07E4083976C2}"/>
              </a:ext>
            </a:extLst>
          </p:cNvPr>
          <p:cNvSpPr>
            <a:spLocks noGrp="1"/>
          </p:cNvSpPr>
          <p:nvPr>
            <p:ph type="dt" sz="half" idx="10"/>
          </p:nvPr>
        </p:nvSpPr>
        <p:spPr/>
        <p:txBody>
          <a:bodyPr/>
          <a:lstStyle/>
          <a:p>
            <a:r>
              <a:rPr lang="en-US"/>
              <a:t>Aug 2021 | Deep Learning on HPC Workshop</a:t>
            </a:r>
            <a:endParaRPr lang="en-AU"/>
          </a:p>
        </p:txBody>
      </p:sp>
      <p:sp>
        <p:nvSpPr>
          <p:cNvPr id="4" name="Footer Placeholder 3">
            <a:extLst>
              <a:ext uri="{FF2B5EF4-FFF2-40B4-BE49-F238E27FC236}">
                <a16:creationId xmlns:a16="http://schemas.microsoft.com/office/drawing/2014/main" id="{64EB59AE-D379-41BC-B978-3B693BC08E46}"/>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0C3FC38-F284-4368-B2FE-5C9F6FFE7250}"/>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2225890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CE389-3EE4-4E74-B0CF-48DB1D772D1C}"/>
              </a:ext>
            </a:extLst>
          </p:cNvPr>
          <p:cNvSpPr>
            <a:spLocks noGrp="1"/>
          </p:cNvSpPr>
          <p:nvPr>
            <p:ph type="dt" sz="half" idx="10"/>
          </p:nvPr>
        </p:nvSpPr>
        <p:spPr/>
        <p:txBody>
          <a:bodyPr/>
          <a:lstStyle/>
          <a:p>
            <a:r>
              <a:rPr lang="en-US"/>
              <a:t>Aug 2021 | Deep Learning on HPC Workshop</a:t>
            </a:r>
            <a:endParaRPr lang="en-AU"/>
          </a:p>
        </p:txBody>
      </p:sp>
      <p:sp>
        <p:nvSpPr>
          <p:cNvPr id="3" name="Footer Placeholder 2">
            <a:extLst>
              <a:ext uri="{FF2B5EF4-FFF2-40B4-BE49-F238E27FC236}">
                <a16:creationId xmlns:a16="http://schemas.microsoft.com/office/drawing/2014/main" id="{3E4EF6AD-3331-41BE-9308-4AEFABFD6BFE}"/>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F4A99763-5062-4419-A418-80AB3D125A5E}"/>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653751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88282-1A54-42A6-B220-4EB8331109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07905C0-B718-47B3-AD5E-6E9191D0EB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76D3CA3-7634-4194-AC8F-4B9D1C1BB7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31F8B-1A73-44F4-88EE-E36C1EEC36E7}"/>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B11AD1E3-F697-4FF7-945A-5F0AFED818C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2AB4F98-A98C-4D4B-B372-809A94A59A8D}"/>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2817939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EA87C-7106-4998-8831-CDEF7408A0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D0AD32AF-1425-4F63-95D0-AA794567A5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A154D86-3D0F-4FF8-B0EB-E996337566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887A2-0A99-4890-8923-A2B59D855ACD}"/>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4D692D4A-FF2A-4DDB-AA17-1A4FF5C7A11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F2EAC63-56D0-4AC1-95E7-EE8DFE807C23}"/>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624176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15EED2-67FC-4B0D-A947-27C353FAF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BA98BD2-D297-4602-8886-69F83816D7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a:extLst>
              <a:ext uri="{FF2B5EF4-FFF2-40B4-BE49-F238E27FC236}">
                <a16:creationId xmlns:a16="http://schemas.microsoft.com/office/drawing/2014/main" id="{A85EAB01-8E10-4495-933C-A036493AC1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0C4CC02F-C713-4816-A194-21BBB89473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4CF40442-ECA4-4DB9-9C81-745F5C79BB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5116A8-D034-43C4-BA9A-D4A1A2020C6E}" type="slidenum">
              <a:rPr lang="en-AU" smtClean="0"/>
              <a:t>‹#›</a:t>
            </a:fld>
            <a:endParaRPr lang="en-AU"/>
          </a:p>
        </p:txBody>
      </p:sp>
    </p:spTree>
    <p:extLst>
      <p:ext uri="{BB962C8B-B14F-4D97-AF65-F5344CB8AC3E}">
        <p14:creationId xmlns:p14="http://schemas.microsoft.com/office/powerpoint/2010/main" val="2371720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arxiv.org/abs/1706.02677"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C2BB4-2EB7-4889-AE5F-590E3FECCB13}"/>
              </a:ext>
            </a:extLst>
          </p:cNvPr>
          <p:cNvSpPr>
            <a:spLocks noGrp="1"/>
          </p:cNvSpPr>
          <p:nvPr>
            <p:ph type="ctrTitle"/>
          </p:nvPr>
        </p:nvSpPr>
        <p:spPr/>
        <p:txBody>
          <a:bodyPr/>
          <a:lstStyle/>
          <a:p>
            <a:r>
              <a:rPr lang="en-AU" noProof="0"/>
              <a:t>Deep Learning on HPC Workshop 2021</a:t>
            </a:r>
          </a:p>
        </p:txBody>
      </p:sp>
      <p:sp>
        <p:nvSpPr>
          <p:cNvPr id="3" name="Subtitle 2">
            <a:extLst>
              <a:ext uri="{FF2B5EF4-FFF2-40B4-BE49-F238E27FC236}">
                <a16:creationId xmlns:a16="http://schemas.microsoft.com/office/drawing/2014/main" id="{7B3009A3-D550-4839-9FA3-E371D79E85DF}"/>
              </a:ext>
            </a:extLst>
          </p:cNvPr>
          <p:cNvSpPr>
            <a:spLocks noGrp="1"/>
          </p:cNvSpPr>
          <p:nvPr>
            <p:ph type="subTitle" idx="1"/>
          </p:nvPr>
        </p:nvSpPr>
        <p:spPr>
          <a:xfrm>
            <a:off x="1524000" y="3849329"/>
            <a:ext cx="9144000" cy="1655762"/>
          </a:xfrm>
        </p:spPr>
        <p:txBody>
          <a:bodyPr>
            <a:normAutofit/>
          </a:bodyPr>
          <a:lstStyle/>
          <a:p>
            <a:r>
              <a:rPr lang="en-AU" sz="2800" dirty="0"/>
              <a:t>Oliver Cairncross</a:t>
            </a:r>
          </a:p>
          <a:p>
            <a:r>
              <a:rPr lang="en-AU" sz="3200" dirty="0"/>
              <a:t>Research Computing Centre</a:t>
            </a:r>
          </a:p>
        </p:txBody>
      </p:sp>
    </p:spTree>
    <p:extLst>
      <p:ext uri="{BB962C8B-B14F-4D97-AF65-F5344CB8AC3E}">
        <p14:creationId xmlns:p14="http://schemas.microsoft.com/office/powerpoint/2010/main" val="2487390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2275D95C-AA55-4469-B6B9-10CC54A0E4BA}"/>
              </a:ext>
            </a:extLst>
          </p:cNvPr>
          <p:cNvSpPr>
            <a:spLocks noGrp="1"/>
          </p:cNvSpPr>
          <p:nvPr>
            <p:ph type="title"/>
          </p:nvPr>
        </p:nvSpPr>
        <p:spPr>
          <a:xfrm>
            <a:off x="803276" y="626232"/>
            <a:ext cx="10477500" cy="687180"/>
          </a:xfrm>
        </p:spPr>
        <p:txBody>
          <a:bodyPr>
            <a:normAutofit fontScale="90000"/>
          </a:bodyPr>
          <a:lstStyle/>
          <a:p>
            <a:r>
              <a:rPr lang="en-AU" dirty="0"/>
              <a:t>Parallel SGD Implementation*</a:t>
            </a:r>
          </a:p>
        </p:txBody>
      </p:sp>
      <p:sp>
        <p:nvSpPr>
          <p:cNvPr id="39" name="Content Placeholder 38">
            <a:extLst>
              <a:ext uri="{FF2B5EF4-FFF2-40B4-BE49-F238E27FC236}">
                <a16:creationId xmlns:a16="http://schemas.microsoft.com/office/drawing/2014/main" id="{12E55871-99AE-4593-901F-6D4469C9B615}"/>
              </a:ext>
            </a:extLst>
          </p:cNvPr>
          <p:cNvSpPr>
            <a:spLocks noGrp="1"/>
          </p:cNvSpPr>
          <p:nvPr>
            <p:ph sz="half" idx="4294967295"/>
          </p:nvPr>
        </p:nvSpPr>
        <p:spPr>
          <a:xfrm>
            <a:off x="824898" y="2027043"/>
            <a:ext cx="6444191" cy="3956277"/>
          </a:xfrm>
        </p:spPr>
        <p:txBody>
          <a:bodyPr>
            <a:normAutofit fontScale="92500" lnSpcReduction="20000"/>
          </a:bodyPr>
          <a:lstStyle/>
          <a:p>
            <a:pPr marL="0" indent="0">
              <a:buNone/>
            </a:pPr>
            <a:r>
              <a:rPr lang="en-AU" sz="2000" dirty="0"/>
              <a:t>The Horovod framework provides mechanisms that create and manage the processes used to implement parallel deep learning. These processes have the following characteristics:</a:t>
            </a:r>
          </a:p>
          <a:p>
            <a:pPr marL="449263"/>
            <a:r>
              <a:rPr lang="en-AU" sz="2000" dirty="0"/>
              <a:t>Independent, self-contained code that run on hardware.</a:t>
            </a:r>
          </a:p>
          <a:p>
            <a:pPr marL="449263"/>
            <a:r>
              <a:rPr lang="en-AU" sz="2000" dirty="0"/>
              <a:t>Compute the gradient on subsets of images independently.</a:t>
            </a:r>
          </a:p>
          <a:p>
            <a:pPr marL="449263"/>
            <a:r>
              <a:rPr lang="en-AU" sz="2000" dirty="0"/>
              <a:t>Work together to calculate average gradient and new model parameters.</a:t>
            </a:r>
          </a:p>
          <a:p>
            <a:pPr marL="449263"/>
            <a:r>
              <a:rPr lang="en-AU" sz="2000" dirty="0"/>
              <a:t>Contain the same copy of the model at all times.</a:t>
            </a:r>
          </a:p>
          <a:p>
            <a:pPr marL="449263"/>
            <a:r>
              <a:rPr lang="en-AU" sz="2000" dirty="0"/>
              <a:t>Communicate with each other in uniform, ordered manner.</a:t>
            </a:r>
          </a:p>
          <a:p>
            <a:pPr marL="449263"/>
            <a:r>
              <a:rPr lang="en-AU" sz="2000" dirty="0"/>
              <a:t>One process is allocated to one GPU.</a:t>
            </a:r>
          </a:p>
          <a:p>
            <a:pPr marL="0" indent="0">
              <a:buNone/>
            </a:pPr>
            <a:r>
              <a:rPr lang="en-AU" sz="2000" dirty="0"/>
              <a:t>The key point to remember is that Horovod automates the bulk of the work needed for this for us.</a:t>
            </a:r>
          </a:p>
        </p:txBody>
      </p:sp>
      <p:grpSp>
        <p:nvGrpSpPr>
          <p:cNvPr id="5" name="Graphic 3">
            <a:extLst>
              <a:ext uri="{FF2B5EF4-FFF2-40B4-BE49-F238E27FC236}">
                <a16:creationId xmlns:a16="http://schemas.microsoft.com/office/drawing/2014/main" id="{AEB277DC-D2B3-4289-8DA6-5A79EC391A75}"/>
              </a:ext>
            </a:extLst>
          </p:cNvPr>
          <p:cNvGrpSpPr/>
          <p:nvPr/>
        </p:nvGrpSpPr>
        <p:grpSpPr>
          <a:xfrm>
            <a:off x="7472912" y="2493781"/>
            <a:ext cx="3844376" cy="3022803"/>
            <a:chOff x="3376612" y="1471612"/>
            <a:chExt cx="5438775" cy="3905250"/>
          </a:xfrm>
        </p:grpSpPr>
        <p:sp>
          <p:nvSpPr>
            <p:cNvPr id="6" name="Freeform: Shape 5">
              <a:extLst>
                <a:ext uri="{FF2B5EF4-FFF2-40B4-BE49-F238E27FC236}">
                  <a16:creationId xmlns:a16="http://schemas.microsoft.com/office/drawing/2014/main" id="{1D03744B-9C02-42F0-B0D2-C9A3F037F71F}"/>
                </a:ext>
              </a:extLst>
            </p:cNvPr>
            <p:cNvSpPr/>
            <p:nvPr/>
          </p:nvSpPr>
          <p:spPr>
            <a:xfrm>
              <a:off x="5186362" y="147161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7" name="TextBox 6">
              <a:extLst>
                <a:ext uri="{FF2B5EF4-FFF2-40B4-BE49-F238E27FC236}">
                  <a16:creationId xmlns:a16="http://schemas.microsoft.com/office/drawing/2014/main" id="{424458EA-B8D4-41D7-976C-CC9158D1AFAF}"/>
                </a:ext>
              </a:extLst>
            </p:cNvPr>
            <p:cNvSpPr txBox="1"/>
            <p:nvPr/>
          </p:nvSpPr>
          <p:spPr>
            <a:xfrm>
              <a:off x="5213984" y="149732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1</a:t>
              </a:r>
            </a:p>
          </p:txBody>
        </p:sp>
        <p:sp>
          <p:nvSpPr>
            <p:cNvPr id="10" name="Freeform: Shape 9">
              <a:extLst>
                <a:ext uri="{FF2B5EF4-FFF2-40B4-BE49-F238E27FC236}">
                  <a16:creationId xmlns:a16="http://schemas.microsoft.com/office/drawing/2014/main" id="{21212E71-5D45-4720-9ED7-177E0F3315DD}"/>
                </a:ext>
              </a:extLst>
            </p:cNvPr>
            <p:cNvSpPr/>
            <p:nvPr/>
          </p:nvSpPr>
          <p:spPr>
            <a:xfrm>
              <a:off x="6188592" y="175942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8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7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6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19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8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8"/>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5"/>
                    <a:pt x="431948" y="37273"/>
                    <a:pt x="429758" y="44512"/>
                  </a:cubicBezTo>
                  <a:lnTo>
                    <a:pt x="405183" y="105187"/>
                  </a:lnTo>
                  <a:cubicBezTo>
                    <a:pt x="426805" y="122427"/>
                    <a:pt x="446617" y="140905"/>
                    <a:pt x="462619" y="161670"/>
                  </a:cubicBezTo>
                  <a:lnTo>
                    <a:pt x="522055" y="137477"/>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6"/>
                  </a:cubicBezTo>
                  <a:lnTo>
                    <a:pt x="545105" y="421131"/>
                  </a:lnTo>
                  <a:cubicBezTo>
                    <a:pt x="540819" y="427798"/>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8"/>
                  </a:cubicBezTo>
                  <a:lnTo>
                    <a:pt x="46281" y="432656"/>
                  </a:lnTo>
                  <a:cubicBezTo>
                    <a:pt x="37042" y="435990"/>
                    <a:pt x="29612" y="433704"/>
                    <a:pt x="24374" y="425322"/>
                  </a:cubicBezTo>
                  <a:lnTo>
                    <a:pt x="1133" y="369601"/>
                  </a:lnTo>
                  <a:cubicBezTo>
                    <a:pt x="-1344" y="362267"/>
                    <a:pt x="561" y="353504"/>
                    <a:pt x="9134" y="349312"/>
                  </a:cubicBezTo>
                  <a:lnTo>
                    <a:pt x="69332" y="323214"/>
                  </a:lnTo>
                  <a:cubicBezTo>
                    <a:pt x="66950" y="297020"/>
                    <a:pt x="66665" y="270827"/>
                    <a:pt x="69046" y="244633"/>
                  </a:cubicBezTo>
                  <a:close/>
                  <a:moveTo>
                    <a:pt x="134101" y="282637"/>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sp>
          <p:nvSpPr>
            <p:cNvPr id="11" name="Freeform: Shape 10">
              <a:extLst>
                <a:ext uri="{FF2B5EF4-FFF2-40B4-BE49-F238E27FC236}">
                  <a16:creationId xmlns:a16="http://schemas.microsoft.com/office/drawing/2014/main" id="{CA8A9FA5-F443-41B7-AAEE-EAA3C8538F39}"/>
                </a:ext>
              </a:extLst>
            </p:cNvPr>
            <p:cNvSpPr/>
            <p:nvPr/>
          </p:nvSpPr>
          <p:spPr>
            <a:xfrm>
              <a:off x="3376612" y="290036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12" name="TextBox 11">
              <a:extLst>
                <a:ext uri="{FF2B5EF4-FFF2-40B4-BE49-F238E27FC236}">
                  <a16:creationId xmlns:a16="http://schemas.microsoft.com/office/drawing/2014/main" id="{119A1CF8-7AC9-452B-9456-3776E9EF5DBB}"/>
                </a:ext>
              </a:extLst>
            </p:cNvPr>
            <p:cNvSpPr txBox="1"/>
            <p:nvPr/>
          </p:nvSpPr>
          <p:spPr>
            <a:xfrm>
              <a:off x="3404234" y="292607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4</a:t>
              </a:r>
            </a:p>
          </p:txBody>
        </p:sp>
        <p:sp>
          <p:nvSpPr>
            <p:cNvPr id="13" name="Freeform: Shape 12">
              <a:extLst>
                <a:ext uri="{FF2B5EF4-FFF2-40B4-BE49-F238E27FC236}">
                  <a16:creationId xmlns:a16="http://schemas.microsoft.com/office/drawing/2014/main" id="{890C1748-ED2D-4530-9761-75AE75DE91F1}"/>
                </a:ext>
              </a:extLst>
            </p:cNvPr>
            <p:cNvSpPr/>
            <p:nvPr/>
          </p:nvSpPr>
          <p:spPr>
            <a:xfrm>
              <a:off x="3614737" y="3233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15" name="Freeform: Shape 14">
              <a:extLst>
                <a:ext uri="{FF2B5EF4-FFF2-40B4-BE49-F238E27FC236}">
                  <a16:creationId xmlns:a16="http://schemas.microsoft.com/office/drawing/2014/main" id="{5A61FBAC-19FA-4745-BA83-8C092AF9ECBF}"/>
                </a:ext>
              </a:extLst>
            </p:cNvPr>
            <p:cNvSpPr/>
            <p:nvPr/>
          </p:nvSpPr>
          <p:spPr>
            <a:xfrm>
              <a:off x="4378842" y="318817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2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2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8" y="37274"/>
                    <a:pt x="429758" y="44512"/>
                  </a:cubicBezTo>
                  <a:lnTo>
                    <a:pt x="405183" y="105187"/>
                  </a:lnTo>
                  <a:cubicBezTo>
                    <a:pt x="426805" y="122427"/>
                    <a:pt x="446617" y="140905"/>
                    <a:pt x="462619" y="161670"/>
                  </a:cubicBezTo>
                  <a:lnTo>
                    <a:pt x="522055" y="137476"/>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4"/>
                    <a:pt x="9134" y="349312"/>
                  </a:cubicBezTo>
                  <a:lnTo>
                    <a:pt x="69332" y="323214"/>
                  </a:lnTo>
                  <a:cubicBezTo>
                    <a:pt x="66950" y="297020"/>
                    <a:pt x="66665" y="270826"/>
                    <a:pt x="69046" y="244633"/>
                  </a:cubicBezTo>
                  <a:close/>
                  <a:moveTo>
                    <a:pt x="134102" y="282637"/>
                  </a:moveTo>
                  <a:cubicBezTo>
                    <a:pt x="134102" y="375316"/>
                    <a:pt x="210397" y="432847"/>
                    <a:pt x="284882" y="432847"/>
                  </a:cubicBezTo>
                  <a:cubicBezTo>
                    <a:pt x="365845" y="432847"/>
                    <a:pt x="432710" y="364076"/>
                    <a:pt x="432710" y="284066"/>
                  </a:cubicBezTo>
                  <a:cubicBezTo>
                    <a:pt x="432710" y="198246"/>
                    <a:pt x="360701" y="133952"/>
                    <a:pt x="285359" y="133952"/>
                  </a:cubicBezTo>
                  <a:cubicBezTo>
                    <a:pt x="211445" y="133952"/>
                    <a:pt x="134102" y="189674"/>
                    <a:pt x="134102" y="282637"/>
                  </a:cubicBezTo>
                  <a:close/>
                </a:path>
              </a:pathLst>
            </a:custGeom>
            <a:solidFill>
              <a:srgbClr val="505050"/>
            </a:solidFill>
            <a:ln w="9525" cap="flat">
              <a:noFill/>
              <a:prstDash val="solid"/>
              <a:miter/>
            </a:ln>
          </p:spPr>
          <p:txBody>
            <a:bodyPr rtlCol="0" anchor="ctr"/>
            <a:lstStyle/>
            <a:p>
              <a:endParaRPr lang="en-AU"/>
            </a:p>
          </p:txBody>
        </p:sp>
        <p:sp>
          <p:nvSpPr>
            <p:cNvPr id="16" name="Freeform: Shape 15">
              <a:extLst>
                <a:ext uri="{FF2B5EF4-FFF2-40B4-BE49-F238E27FC236}">
                  <a16:creationId xmlns:a16="http://schemas.microsoft.com/office/drawing/2014/main" id="{0F12F2B8-26B4-490D-9A19-3286B7AE87BD}"/>
                </a:ext>
              </a:extLst>
            </p:cNvPr>
            <p:cNvSpPr/>
            <p:nvPr/>
          </p:nvSpPr>
          <p:spPr>
            <a:xfrm>
              <a:off x="5186362" y="432911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17" name="TextBox 16">
              <a:extLst>
                <a:ext uri="{FF2B5EF4-FFF2-40B4-BE49-F238E27FC236}">
                  <a16:creationId xmlns:a16="http://schemas.microsoft.com/office/drawing/2014/main" id="{A4713DFA-09D3-4E7D-B373-FE02F9533DAD}"/>
                </a:ext>
              </a:extLst>
            </p:cNvPr>
            <p:cNvSpPr txBox="1"/>
            <p:nvPr/>
          </p:nvSpPr>
          <p:spPr>
            <a:xfrm>
              <a:off x="5213984" y="435482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3</a:t>
              </a:r>
            </a:p>
          </p:txBody>
        </p:sp>
        <p:sp>
          <p:nvSpPr>
            <p:cNvPr id="20" name="Freeform: Shape 19">
              <a:extLst>
                <a:ext uri="{FF2B5EF4-FFF2-40B4-BE49-F238E27FC236}">
                  <a16:creationId xmlns:a16="http://schemas.microsoft.com/office/drawing/2014/main" id="{09EC8D32-E8AC-475E-AC28-D0CC4FE99477}"/>
                </a:ext>
              </a:extLst>
            </p:cNvPr>
            <p:cNvSpPr/>
            <p:nvPr/>
          </p:nvSpPr>
          <p:spPr>
            <a:xfrm>
              <a:off x="6188592" y="4616926"/>
              <a:ext cx="567707" cy="567570"/>
            </a:xfrm>
            <a:custGeom>
              <a:avLst/>
              <a:gdLst>
                <a:gd name="connsiteX0" fmla="*/ 69046 w 567707"/>
                <a:gd name="connsiteY0" fmla="*/ 244633 h 567570"/>
                <a:gd name="connsiteX1" fmla="*/ 10086 w 567707"/>
                <a:gd name="connsiteY1" fmla="*/ 220153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4 h 567570"/>
                <a:gd name="connsiteX8" fmla="*/ 142103 w 567707"/>
                <a:gd name="connsiteY8" fmla="*/ 24700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80 h 567570"/>
                <a:gd name="connsiteX14" fmla="*/ 366797 w 567707"/>
                <a:gd name="connsiteY14" fmla="*/ 1269 h 567570"/>
                <a:gd name="connsiteX15" fmla="*/ 421947 w 567707"/>
                <a:gd name="connsiteY15" fmla="*/ 24700 h 567570"/>
                <a:gd name="connsiteX16" fmla="*/ 429758 w 567707"/>
                <a:gd name="connsiteY16" fmla="*/ 44513 h 567570"/>
                <a:gd name="connsiteX17" fmla="*/ 405183 w 567707"/>
                <a:gd name="connsiteY17" fmla="*/ 105187 h 567570"/>
                <a:gd name="connsiteX18" fmla="*/ 462619 w 567707"/>
                <a:gd name="connsiteY18" fmla="*/ 161670 h 567570"/>
                <a:gd name="connsiteX19" fmla="*/ 522055 w 567707"/>
                <a:gd name="connsiteY19" fmla="*/ 137476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8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19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80"/>
                  </a:lnTo>
                  <a:cubicBezTo>
                    <a:pt x="351367" y="602"/>
                    <a:pt x="358415" y="-1779"/>
                    <a:pt x="366797" y="1269"/>
                  </a:cubicBezTo>
                  <a:lnTo>
                    <a:pt x="421947" y="24700"/>
                  </a:lnTo>
                  <a:cubicBezTo>
                    <a:pt x="431091" y="30416"/>
                    <a:pt x="431948" y="37274"/>
                    <a:pt x="429758" y="44513"/>
                  </a:cubicBezTo>
                  <a:lnTo>
                    <a:pt x="405183" y="105187"/>
                  </a:lnTo>
                  <a:cubicBezTo>
                    <a:pt x="426805" y="122427"/>
                    <a:pt x="446617" y="140906"/>
                    <a:pt x="462619" y="161670"/>
                  </a:cubicBezTo>
                  <a:lnTo>
                    <a:pt x="522055" y="137476"/>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8"/>
                  </a:cubicBezTo>
                  <a:lnTo>
                    <a:pt x="557774" y="349313"/>
                  </a:lnTo>
                  <a:cubicBezTo>
                    <a:pt x="565965" y="354361"/>
                    <a:pt x="569394" y="360933"/>
                    <a:pt x="566918" y="369506"/>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3"/>
                    <a:pt x="9134" y="349313"/>
                  </a:cubicBezTo>
                  <a:lnTo>
                    <a:pt x="69332" y="323214"/>
                  </a:lnTo>
                  <a:cubicBezTo>
                    <a:pt x="66950" y="297020"/>
                    <a:pt x="66665" y="270826"/>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8"/>
                  </a:cubicBezTo>
                  <a:close/>
                </a:path>
              </a:pathLst>
            </a:custGeom>
            <a:solidFill>
              <a:srgbClr val="505050"/>
            </a:solidFill>
            <a:ln w="9525" cap="flat">
              <a:noFill/>
              <a:prstDash val="solid"/>
              <a:miter/>
            </a:ln>
          </p:spPr>
          <p:txBody>
            <a:bodyPr rtlCol="0" anchor="ctr"/>
            <a:lstStyle/>
            <a:p>
              <a:endParaRPr lang="en-AU"/>
            </a:p>
          </p:txBody>
        </p:sp>
        <p:sp>
          <p:nvSpPr>
            <p:cNvPr id="21" name="Freeform: Shape 20">
              <a:extLst>
                <a:ext uri="{FF2B5EF4-FFF2-40B4-BE49-F238E27FC236}">
                  <a16:creationId xmlns:a16="http://schemas.microsoft.com/office/drawing/2014/main" id="{ADEB44FC-6787-419E-8C82-E4B822562A8A}"/>
                </a:ext>
              </a:extLst>
            </p:cNvPr>
            <p:cNvSpPr/>
            <p:nvPr/>
          </p:nvSpPr>
          <p:spPr>
            <a:xfrm>
              <a:off x="4281487" y="1995487"/>
              <a:ext cx="808672" cy="904875"/>
            </a:xfrm>
            <a:custGeom>
              <a:avLst/>
              <a:gdLst>
                <a:gd name="connsiteX0" fmla="*/ 0 w 808672"/>
                <a:gd name="connsiteY0" fmla="*/ 904875 h 904875"/>
                <a:gd name="connsiteX1" fmla="*/ 808672 w 808672"/>
                <a:gd name="connsiteY1" fmla="*/ 0 h 904875"/>
              </a:gdLst>
              <a:ahLst/>
              <a:cxnLst>
                <a:cxn ang="0">
                  <a:pos x="connsiteX0" y="connsiteY0"/>
                </a:cxn>
                <a:cxn ang="0">
                  <a:pos x="connsiteX1" y="connsiteY1"/>
                </a:cxn>
              </a:cxnLst>
              <a:rect l="l" t="t" r="r" b="b"/>
              <a:pathLst>
                <a:path w="808672" h="904875">
                  <a:moveTo>
                    <a:pt x="0" y="904875"/>
                  </a:moveTo>
                  <a:cubicBezTo>
                    <a:pt x="0" y="301625"/>
                    <a:pt x="269558" y="0"/>
                    <a:pt x="808672" y="0"/>
                  </a:cubicBezTo>
                </a:path>
              </a:pathLst>
            </a:custGeom>
            <a:noFill/>
            <a:ln w="28575" cap="flat">
              <a:solidFill>
                <a:srgbClr val="D79B00"/>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6CD9C1F6-D3FE-451A-833E-8E63C811ECFC}"/>
                </a:ext>
              </a:extLst>
            </p:cNvPr>
            <p:cNvSpPr/>
            <p:nvPr/>
          </p:nvSpPr>
          <p:spPr>
            <a:xfrm>
              <a:off x="5068728" y="1952624"/>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3" name="Freeform: Shape 22">
              <a:extLst>
                <a:ext uri="{FF2B5EF4-FFF2-40B4-BE49-F238E27FC236}">
                  <a16:creationId xmlns:a16="http://schemas.microsoft.com/office/drawing/2014/main" id="{A51B8D1A-2992-4CF2-927C-3E5A2817663B}"/>
                </a:ext>
              </a:extLst>
            </p:cNvPr>
            <p:cNvSpPr/>
            <p:nvPr/>
          </p:nvSpPr>
          <p:spPr>
            <a:xfrm>
              <a:off x="4281487" y="4044314"/>
              <a:ext cx="904875" cy="808672"/>
            </a:xfrm>
            <a:custGeom>
              <a:avLst/>
              <a:gdLst>
                <a:gd name="connsiteX0" fmla="*/ 904875 w 904875"/>
                <a:gd name="connsiteY0" fmla="*/ 808672 h 808672"/>
                <a:gd name="connsiteX1" fmla="*/ 0 w 904875"/>
                <a:gd name="connsiteY1" fmla="*/ 0 h 808672"/>
              </a:gdLst>
              <a:ahLst/>
              <a:cxnLst>
                <a:cxn ang="0">
                  <a:pos x="connsiteX0" y="connsiteY0"/>
                </a:cxn>
                <a:cxn ang="0">
                  <a:pos x="connsiteX1" y="connsiteY1"/>
                </a:cxn>
              </a:cxnLst>
              <a:rect l="l" t="t" r="r" b="b"/>
              <a:pathLst>
                <a:path w="904875" h="808672">
                  <a:moveTo>
                    <a:pt x="904875" y="808672"/>
                  </a:moveTo>
                  <a:cubicBezTo>
                    <a:pt x="301628" y="808672"/>
                    <a:pt x="0" y="539115"/>
                    <a:pt x="0" y="0"/>
                  </a:cubicBezTo>
                </a:path>
              </a:pathLst>
            </a:custGeom>
            <a:noFill/>
            <a:ln w="28575" cap="flat">
              <a:solidFill>
                <a:srgbClr val="D79B00"/>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CC009945-B085-4831-BBC6-B3C1B45E89EF}"/>
                </a:ext>
              </a:extLst>
            </p:cNvPr>
            <p:cNvSpPr/>
            <p:nvPr/>
          </p:nvSpPr>
          <p:spPr>
            <a:xfrm>
              <a:off x="4238624" y="3980020"/>
              <a:ext cx="85725" cy="85725"/>
            </a:xfrm>
            <a:custGeom>
              <a:avLst/>
              <a:gdLst>
                <a:gd name="connsiteX0" fmla="*/ 42863 w 85725"/>
                <a:gd name="connsiteY0" fmla="*/ 0 h 85725"/>
                <a:gd name="connsiteX1" fmla="*/ 85725 w 85725"/>
                <a:gd name="connsiteY1" fmla="*/ 85725 h 85725"/>
                <a:gd name="connsiteX2" fmla="*/ 42863 w 85725"/>
                <a:gd name="connsiteY2" fmla="*/ 64294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0"/>
                  </a:moveTo>
                  <a:lnTo>
                    <a:pt x="85725" y="85725"/>
                  </a:lnTo>
                  <a:lnTo>
                    <a:pt x="42863" y="64294"/>
                  </a:lnTo>
                  <a:lnTo>
                    <a:pt x="0" y="85725"/>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5" name="Freeform: Shape 24">
              <a:extLst>
                <a:ext uri="{FF2B5EF4-FFF2-40B4-BE49-F238E27FC236}">
                  <a16:creationId xmlns:a16="http://schemas.microsoft.com/office/drawing/2014/main" id="{A04F750C-5724-44A7-83DC-297536ADF2F2}"/>
                </a:ext>
              </a:extLst>
            </p:cNvPr>
            <p:cNvSpPr/>
            <p:nvPr/>
          </p:nvSpPr>
          <p:spPr>
            <a:xfrm>
              <a:off x="6996112" y="1995487"/>
              <a:ext cx="914400" cy="808672"/>
            </a:xfrm>
            <a:custGeom>
              <a:avLst/>
              <a:gdLst>
                <a:gd name="connsiteX0" fmla="*/ 0 w 914400"/>
                <a:gd name="connsiteY0" fmla="*/ 0 h 808672"/>
                <a:gd name="connsiteX1" fmla="*/ 914400 w 914400"/>
                <a:gd name="connsiteY1" fmla="*/ 808672 h 808672"/>
              </a:gdLst>
              <a:ahLst/>
              <a:cxnLst>
                <a:cxn ang="0">
                  <a:pos x="connsiteX0" y="connsiteY0"/>
                </a:cxn>
                <a:cxn ang="0">
                  <a:pos x="connsiteX1" y="connsiteY1"/>
                </a:cxn>
              </a:cxnLst>
              <a:rect l="l" t="t" r="r" b="b"/>
              <a:pathLst>
                <a:path w="914400" h="808672">
                  <a:moveTo>
                    <a:pt x="0" y="0"/>
                  </a:moveTo>
                  <a:cubicBezTo>
                    <a:pt x="609600" y="0"/>
                    <a:pt x="914400" y="269558"/>
                    <a:pt x="914400" y="808672"/>
                  </a:cubicBezTo>
                </a:path>
              </a:pathLst>
            </a:custGeom>
            <a:noFill/>
            <a:ln w="28575" cap="flat">
              <a:solidFill>
                <a:srgbClr val="D79B00"/>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9A05D80C-411E-4DFA-B689-B309021DD161}"/>
                </a:ext>
              </a:extLst>
            </p:cNvPr>
            <p:cNvSpPr/>
            <p:nvPr/>
          </p:nvSpPr>
          <p:spPr>
            <a:xfrm>
              <a:off x="7867649" y="2782728"/>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7" name="Freeform: Shape 26">
              <a:extLst>
                <a:ext uri="{FF2B5EF4-FFF2-40B4-BE49-F238E27FC236}">
                  <a16:creationId xmlns:a16="http://schemas.microsoft.com/office/drawing/2014/main" id="{9611931E-2696-404D-AE16-1B0F46A89D05}"/>
                </a:ext>
              </a:extLst>
            </p:cNvPr>
            <p:cNvSpPr/>
            <p:nvPr/>
          </p:nvSpPr>
          <p:spPr>
            <a:xfrm>
              <a:off x="7092314" y="3948112"/>
              <a:ext cx="818197" cy="904875"/>
            </a:xfrm>
            <a:custGeom>
              <a:avLst/>
              <a:gdLst>
                <a:gd name="connsiteX0" fmla="*/ 818197 w 818197"/>
                <a:gd name="connsiteY0" fmla="*/ 0 h 904875"/>
                <a:gd name="connsiteX1" fmla="*/ 0 w 818197"/>
                <a:gd name="connsiteY1" fmla="*/ 904875 h 904875"/>
              </a:gdLst>
              <a:ahLst/>
              <a:cxnLst>
                <a:cxn ang="0">
                  <a:pos x="connsiteX0" y="connsiteY0"/>
                </a:cxn>
                <a:cxn ang="0">
                  <a:pos x="connsiteX1" y="connsiteY1"/>
                </a:cxn>
              </a:cxnLst>
              <a:rect l="l" t="t" r="r" b="b"/>
              <a:pathLst>
                <a:path w="818197" h="904875">
                  <a:moveTo>
                    <a:pt x="818197" y="0"/>
                  </a:moveTo>
                  <a:cubicBezTo>
                    <a:pt x="818197" y="603247"/>
                    <a:pt x="545468" y="904875"/>
                    <a:pt x="0" y="904875"/>
                  </a:cubicBezTo>
                </a:path>
              </a:pathLst>
            </a:custGeom>
            <a:noFill/>
            <a:ln w="28575" cap="flat">
              <a:solidFill>
                <a:srgbClr val="D79B00"/>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D5112199-2242-4B5F-83C9-06DB6B648D09}"/>
                </a:ext>
              </a:extLst>
            </p:cNvPr>
            <p:cNvSpPr/>
            <p:nvPr/>
          </p:nvSpPr>
          <p:spPr>
            <a:xfrm>
              <a:off x="7028020" y="4810124"/>
              <a:ext cx="85725" cy="85725"/>
            </a:xfrm>
            <a:custGeom>
              <a:avLst/>
              <a:gdLst>
                <a:gd name="connsiteX0" fmla="*/ 0 w 85725"/>
                <a:gd name="connsiteY0" fmla="*/ 42863 h 85725"/>
                <a:gd name="connsiteX1" fmla="*/ 85725 w 85725"/>
                <a:gd name="connsiteY1" fmla="*/ 0 h 85725"/>
                <a:gd name="connsiteX2" fmla="*/ 64294 w 85725"/>
                <a:gd name="connsiteY2" fmla="*/ 42863 h 85725"/>
                <a:gd name="connsiteX3" fmla="*/ 85725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42863"/>
                  </a:moveTo>
                  <a:lnTo>
                    <a:pt x="85725" y="0"/>
                  </a:lnTo>
                  <a:lnTo>
                    <a:pt x="64294" y="42863"/>
                  </a:lnTo>
                  <a:lnTo>
                    <a:pt x="85725" y="85725"/>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9" name="Freeform: Shape 28">
              <a:extLst>
                <a:ext uri="{FF2B5EF4-FFF2-40B4-BE49-F238E27FC236}">
                  <a16:creationId xmlns:a16="http://schemas.microsoft.com/office/drawing/2014/main" id="{46FF7001-DE82-47BE-B658-63BD50E9A5A8}"/>
                </a:ext>
              </a:extLst>
            </p:cNvPr>
            <p:cNvSpPr/>
            <p:nvPr/>
          </p:nvSpPr>
          <p:spPr>
            <a:xfrm rot="10800000">
              <a:off x="7005637" y="290036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30" name="TextBox 29">
              <a:extLst>
                <a:ext uri="{FF2B5EF4-FFF2-40B4-BE49-F238E27FC236}">
                  <a16:creationId xmlns:a16="http://schemas.microsoft.com/office/drawing/2014/main" id="{4113611C-4611-46FE-ABEA-472E2C2A65A4}"/>
                </a:ext>
              </a:extLst>
            </p:cNvPr>
            <p:cNvSpPr txBox="1"/>
            <p:nvPr/>
          </p:nvSpPr>
          <p:spPr>
            <a:xfrm>
              <a:off x="7033259" y="292607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2</a:t>
              </a:r>
            </a:p>
          </p:txBody>
        </p:sp>
        <p:sp>
          <p:nvSpPr>
            <p:cNvPr id="33" name="Freeform: Shape 32">
              <a:extLst>
                <a:ext uri="{FF2B5EF4-FFF2-40B4-BE49-F238E27FC236}">
                  <a16:creationId xmlns:a16="http://schemas.microsoft.com/office/drawing/2014/main" id="{DE6A1706-7D50-4DD0-A430-73C112CAC1D0}"/>
                </a:ext>
              </a:extLst>
            </p:cNvPr>
            <p:cNvSpPr/>
            <p:nvPr/>
          </p:nvSpPr>
          <p:spPr>
            <a:xfrm rot="10800000">
              <a:off x="8007448" y="3187977"/>
              <a:ext cx="567707" cy="567569"/>
            </a:xfrm>
            <a:custGeom>
              <a:avLst/>
              <a:gdLst>
                <a:gd name="connsiteX0" fmla="*/ 69046 w 567707"/>
                <a:gd name="connsiteY0" fmla="*/ 244633 h 567569"/>
                <a:gd name="connsiteX1" fmla="*/ 10086 w 567707"/>
                <a:gd name="connsiteY1" fmla="*/ 220153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4 w 567707"/>
                <a:gd name="connsiteY20" fmla="*/ 146525 h 567569"/>
                <a:gd name="connsiteX21" fmla="*/ 566155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8 h 567569"/>
                <a:gd name="connsiteX25" fmla="*/ 557774 w 567707"/>
                <a:gd name="connsiteY25" fmla="*/ 349312 h 567569"/>
                <a:gd name="connsiteX26" fmla="*/ 566917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2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3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3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1 w 567707"/>
                <a:gd name="connsiteY51" fmla="*/ 284066 h 567569"/>
                <a:gd name="connsiteX52" fmla="*/ 285358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5"/>
                    <a:pt x="431948" y="37274"/>
                    <a:pt x="429758" y="44512"/>
                  </a:cubicBezTo>
                  <a:lnTo>
                    <a:pt x="405183" y="105187"/>
                  </a:lnTo>
                  <a:cubicBezTo>
                    <a:pt x="426805" y="122427"/>
                    <a:pt x="446617" y="140905"/>
                    <a:pt x="462619" y="161670"/>
                  </a:cubicBezTo>
                  <a:lnTo>
                    <a:pt x="522055" y="137476"/>
                  </a:lnTo>
                  <a:cubicBezTo>
                    <a:pt x="532628" y="134524"/>
                    <a:pt x="539009" y="138620"/>
                    <a:pt x="542914" y="146525"/>
                  </a:cubicBezTo>
                  <a:lnTo>
                    <a:pt x="566155" y="201580"/>
                  </a:lnTo>
                  <a:cubicBezTo>
                    <a:pt x="567680" y="209771"/>
                    <a:pt x="565965" y="216629"/>
                    <a:pt x="557869" y="221106"/>
                  </a:cubicBezTo>
                  <a:lnTo>
                    <a:pt x="497576" y="245585"/>
                  </a:lnTo>
                  <a:cubicBezTo>
                    <a:pt x="500433" y="269207"/>
                    <a:pt x="500147" y="298735"/>
                    <a:pt x="497480" y="324928"/>
                  </a:cubicBezTo>
                  <a:lnTo>
                    <a:pt x="557774" y="349312"/>
                  </a:lnTo>
                  <a:cubicBezTo>
                    <a:pt x="565965" y="354361"/>
                    <a:pt x="569394" y="360933"/>
                    <a:pt x="566917"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2" y="542575"/>
                  </a:cubicBezTo>
                  <a:lnTo>
                    <a:pt x="365464" y="567054"/>
                  </a:lnTo>
                  <a:cubicBezTo>
                    <a:pt x="357749" y="568387"/>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7"/>
                    <a:pt x="136959" y="520572"/>
                  </a:cubicBezTo>
                  <a:lnTo>
                    <a:pt x="164010" y="466470"/>
                  </a:lnTo>
                  <a:cubicBezTo>
                    <a:pt x="140007" y="448468"/>
                    <a:pt x="120100" y="429132"/>
                    <a:pt x="104383" y="408749"/>
                  </a:cubicBezTo>
                  <a:lnTo>
                    <a:pt x="46281" y="432656"/>
                  </a:lnTo>
                  <a:cubicBezTo>
                    <a:pt x="37042" y="435990"/>
                    <a:pt x="29612" y="433704"/>
                    <a:pt x="24374" y="425322"/>
                  </a:cubicBezTo>
                  <a:lnTo>
                    <a:pt x="1133" y="369601"/>
                  </a:lnTo>
                  <a:cubicBezTo>
                    <a:pt x="-1344" y="362266"/>
                    <a:pt x="561" y="353503"/>
                    <a:pt x="9133" y="349312"/>
                  </a:cubicBezTo>
                  <a:lnTo>
                    <a:pt x="69332" y="323214"/>
                  </a:lnTo>
                  <a:cubicBezTo>
                    <a:pt x="66950" y="297020"/>
                    <a:pt x="66665" y="270826"/>
                    <a:pt x="69046" y="244633"/>
                  </a:cubicBezTo>
                  <a:close/>
                  <a:moveTo>
                    <a:pt x="134101" y="282637"/>
                  </a:moveTo>
                  <a:cubicBezTo>
                    <a:pt x="134101" y="375316"/>
                    <a:pt x="210397" y="432847"/>
                    <a:pt x="284882" y="432847"/>
                  </a:cubicBezTo>
                  <a:cubicBezTo>
                    <a:pt x="365845" y="432847"/>
                    <a:pt x="432711" y="364076"/>
                    <a:pt x="432711" y="284066"/>
                  </a:cubicBezTo>
                  <a:cubicBezTo>
                    <a:pt x="432711" y="198246"/>
                    <a:pt x="360702" y="133952"/>
                    <a:pt x="285358"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grpSp>
      <p:sp>
        <p:nvSpPr>
          <p:cNvPr id="35" name="Freeform: Shape 34">
            <a:extLst>
              <a:ext uri="{FF2B5EF4-FFF2-40B4-BE49-F238E27FC236}">
                <a16:creationId xmlns:a16="http://schemas.microsoft.com/office/drawing/2014/main" id="{DFBBF55B-48A7-413E-ABE6-FAB2FD31AD6D}"/>
              </a:ext>
            </a:extLst>
          </p:cNvPr>
          <p:cNvSpPr/>
          <p:nvPr/>
        </p:nvSpPr>
        <p:spPr>
          <a:xfrm>
            <a:off x="8938020" y="2757762"/>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36" name="Freeform: Shape 35">
            <a:extLst>
              <a:ext uri="{FF2B5EF4-FFF2-40B4-BE49-F238E27FC236}">
                <a16:creationId xmlns:a16="http://schemas.microsoft.com/office/drawing/2014/main" id="{41B38232-509D-492B-80E4-0A74A480029E}"/>
              </a:ext>
            </a:extLst>
          </p:cNvPr>
          <p:cNvSpPr/>
          <p:nvPr/>
        </p:nvSpPr>
        <p:spPr>
          <a:xfrm>
            <a:off x="8944317" y="4959945"/>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37" name="Freeform: Shape 36">
            <a:extLst>
              <a:ext uri="{FF2B5EF4-FFF2-40B4-BE49-F238E27FC236}">
                <a16:creationId xmlns:a16="http://schemas.microsoft.com/office/drawing/2014/main" id="{13C58AB6-3455-496E-AD59-705EACAC42DD}"/>
              </a:ext>
            </a:extLst>
          </p:cNvPr>
          <p:cNvSpPr/>
          <p:nvPr/>
        </p:nvSpPr>
        <p:spPr>
          <a:xfrm>
            <a:off x="10242462" y="3852435"/>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41" name="Content Placeholder 38">
            <a:extLst>
              <a:ext uri="{FF2B5EF4-FFF2-40B4-BE49-F238E27FC236}">
                <a16:creationId xmlns:a16="http://schemas.microsoft.com/office/drawing/2014/main" id="{048BE325-7FE3-4262-A961-E71A360FD1E2}"/>
              </a:ext>
            </a:extLst>
          </p:cNvPr>
          <p:cNvSpPr txBox="1">
            <a:spLocks/>
          </p:cNvSpPr>
          <p:nvPr/>
        </p:nvSpPr>
        <p:spPr>
          <a:xfrm>
            <a:off x="803275" y="1304925"/>
            <a:ext cx="10514013" cy="5983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Calibri" panose="020F0502020204030204" pitchFamily="34" charset="0"/>
              <a:buChar char="*"/>
            </a:pPr>
            <a:r>
              <a:rPr lang="en-AU" sz="1600" dirty="0"/>
              <a:t>Horovod’s approach to parallel processing is discussed here. There are other popular approaches, such as parameter servers, which differ significantly to the approach used by Horovod.</a:t>
            </a:r>
          </a:p>
        </p:txBody>
      </p:sp>
      <p:sp>
        <p:nvSpPr>
          <p:cNvPr id="2" name="Date Placeholder 1">
            <a:extLst>
              <a:ext uri="{FF2B5EF4-FFF2-40B4-BE49-F238E27FC236}">
                <a16:creationId xmlns:a16="http://schemas.microsoft.com/office/drawing/2014/main" id="{BBEEE260-1C56-4023-8136-4A153448CFB8}"/>
              </a:ext>
            </a:extLst>
          </p:cNvPr>
          <p:cNvSpPr>
            <a:spLocks noGrp="1"/>
          </p:cNvSpPr>
          <p:nvPr>
            <p:ph type="dt" sz="half" idx="10"/>
          </p:nvPr>
        </p:nvSpPr>
        <p:spPr/>
        <p:txBody>
          <a:bodyPr/>
          <a:lstStyle/>
          <a:p>
            <a:r>
              <a:rPr lang="en-US"/>
              <a:t>Aug 2021 | Deep Learning on HPC Workshop</a:t>
            </a:r>
            <a:endParaRPr lang="en-AU"/>
          </a:p>
        </p:txBody>
      </p:sp>
      <p:sp>
        <p:nvSpPr>
          <p:cNvPr id="3" name="Slide Number Placeholder 2">
            <a:extLst>
              <a:ext uri="{FF2B5EF4-FFF2-40B4-BE49-F238E27FC236}">
                <a16:creationId xmlns:a16="http://schemas.microsoft.com/office/drawing/2014/main" id="{8B6FF55C-D16B-4D23-96BD-72EDEA7703AC}"/>
              </a:ext>
            </a:extLst>
          </p:cNvPr>
          <p:cNvSpPr>
            <a:spLocks noGrp="1"/>
          </p:cNvSpPr>
          <p:nvPr>
            <p:ph type="sldNum" sz="quarter" idx="12"/>
          </p:nvPr>
        </p:nvSpPr>
        <p:spPr/>
        <p:txBody>
          <a:bodyPr/>
          <a:lstStyle/>
          <a:p>
            <a:fld id="{915116A8-D034-43C4-BA9A-D4A1A2020C6E}" type="slidenum">
              <a:rPr lang="en-AU" smtClean="0"/>
              <a:t>10</a:t>
            </a:fld>
            <a:endParaRPr lang="en-AU"/>
          </a:p>
        </p:txBody>
      </p:sp>
    </p:spTree>
    <p:extLst>
      <p:ext uri="{BB962C8B-B14F-4D97-AF65-F5344CB8AC3E}">
        <p14:creationId xmlns:p14="http://schemas.microsoft.com/office/powerpoint/2010/main" val="2653823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3275" y="1304926"/>
            <a:ext cx="7299954" cy="4913512"/>
          </a:xfrm>
        </p:spPr>
        <p:txBody>
          <a:bodyPr>
            <a:normAutofit fontScale="92500" lnSpcReduction="10000"/>
          </a:bodyPr>
          <a:lstStyle/>
          <a:p>
            <a:pPr marL="0" indent="0">
              <a:buNone/>
            </a:pPr>
            <a:r>
              <a:rPr lang="en-AU" sz="1700" dirty="0"/>
              <a:t>Implementing multi GPU deep learning is surprisingly straight forward with the Horovod framework. The important points to keep in mind are:</a:t>
            </a:r>
          </a:p>
          <a:p>
            <a:pPr marL="357188"/>
            <a:r>
              <a:rPr lang="en-AU" sz="1700" dirty="0"/>
              <a:t>Multiple, identical, copies of the code will run. The running code is referred to as a process and one process is run per GPU.</a:t>
            </a:r>
          </a:p>
          <a:p>
            <a:pPr marL="357188"/>
            <a:r>
              <a:rPr lang="en-AU" sz="1700" dirty="0"/>
              <a:t>Horovod provides information so that processes can identify where they are with respect to each other and where they are running on HPC clusters.</a:t>
            </a:r>
          </a:p>
          <a:p>
            <a:pPr marL="1346200" lvl="1" indent="-804863" defTabSz="1074738">
              <a:lnSpc>
                <a:spcPct val="120000"/>
              </a:lnSpc>
              <a:buNone/>
              <a:tabLst>
                <a:tab pos="1616075" algn="l"/>
              </a:tabLst>
            </a:pPr>
            <a:r>
              <a:rPr lang="en-AU" sz="1700" b="1" dirty="0"/>
              <a:t>Rank:		</a:t>
            </a:r>
            <a:r>
              <a:rPr lang="en-AU" sz="1700" dirty="0"/>
              <a:t>Sequential number starting at 0 across all processes. Used typically 	to identify the first process.</a:t>
            </a:r>
          </a:p>
          <a:p>
            <a:pPr marL="1346200" lvl="1" indent="-804863" defTabSz="1074738">
              <a:lnSpc>
                <a:spcPct val="120000"/>
              </a:lnSpc>
              <a:buNone/>
              <a:tabLst>
                <a:tab pos="1616075" algn="l"/>
              </a:tabLst>
            </a:pPr>
            <a:r>
              <a:rPr lang="en-AU" sz="1700" b="1" dirty="0"/>
              <a:t>Local Rank:	</a:t>
            </a:r>
            <a:r>
              <a:rPr lang="en-AU" sz="1700" dirty="0"/>
              <a:t>Sequential number for the processes in a node. Used to tie a 	process to a unique GPU.</a:t>
            </a:r>
          </a:p>
          <a:p>
            <a:pPr marL="1346200" lvl="1" indent="-804863" defTabSz="1074738">
              <a:lnSpc>
                <a:spcPct val="120000"/>
              </a:lnSpc>
              <a:buNone/>
              <a:tabLst>
                <a:tab pos="1616075" algn="l"/>
              </a:tabLst>
            </a:pPr>
            <a:r>
              <a:rPr lang="en-AU" sz="1700" b="1" dirty="0"/>
              <a:t>Size:		</a:t>
            </a:r>
            <a:r>
              <a:rPr lang="en-AU" sz="1700" dirty="0"/>
              <a:t>The total number of processes that are running.</a:t>
            </a:r>
          </a:p>
          <a:p>
            <a:pPr marL="357188"/>
            <a:r>
              <a:rPr lang="en-AU" sz="1700" dirty="0"/>
              <a:t>Each process will work on a subset of that data that makes up a batch</a:t>
            </a:r>
          </a:p>
          <a:p>
            <a:pPr marL="357188"/>
            <a:r>
              <a:rPr lang="en-AU" sz="1700" dirty="0"/>
              <a:t>Allocating data to the processes; calculating the average gradient; and updating the model is done automatically by Horovod. We don’t need to worry about doing this.</a:t>
            </a:r>
          </a:p>
          <a:p>
            <a:pPr marL="357188"/>
            <a:r>
              <a:rPr lang="en-AU" sz="1700" dirty="0"/>
              <a:t>We need to take special care with tasks that generate output; such as checkpoints and Tensorboard logs.</a:t>
            </a:r>
          </a:p>
          <a:p>
            <a:pPr lvl="2"/>
            <a:endParaRPr lang="en-AU" sz="1000" dirty="0"/>
          </a:p>
        </p:txBody>
      </p:sp>
      <p:sp>
        <p:nvSpPr>
          <p:cNvPr id="3" name="Title 2">
            <a:extLst>
              <a:ext uri="{FF2B5EF4-FFF2-40B4-BE49-F238E27FC236}">
                <a16:creationId xmlns:a16="http://schemas.microsoft.com/office/drawing/2014/main" id="{871DD63A-B633-4125-BE08-5EF00666D4BD}"/>
              </a:ext>
            </a:extLst>
          </p:cNvPr>
          <p:cNvSpPr>
            <a:spLocks noGrp="1"/>
          </p:cNvSpPr>
          <p:nvPr>
            <p:ph type="title"/>
          </p:nvPr>
        </p:nvSpPr>
        <p:spPr>
          <a:xfrm>
            <a:off x="803275" y="639562"/>
            <a:ext cx="10550525" cy="688905"/>
          </a:xfrm>
        </p:spPr>
        <p:txBody>
          <a:bodyPr>
            <a:normAutofit fontScale="90000"/>
          </a:bodyPr>
          <a:lstStyle/>
          <a:p>
            <a:r>
              <a:rPr lang="en-AU" dirty="0"/>
              <a:t>Horovod Code</a:t>
            </a:r>
          </a:p>
        </p:txBody>
      </p:sp>
      <p:sp>
        <p:nvSpPr>
          <p:cNvPr id="4" name="Rectangle 3">
            <a:extLst>
              <a:ext uri="{FF2B5EF4-FFF2-40B4-BE49-F238E27FC236}">
                <a16:creationId xmlns:a16="http://schemas.microsoft.com/office/drawing/2014/main" id="{A14FD640-591B-4FD5-809D-45FB127A3E41}"/>
              </a:ext>
            </a:extLst>
          </p:cNvPr>
          <p:cNvSpPr/>
          <p:nvPr/>
        </p:nvSpPr>
        <p:spPr>
          <a:xfrm>
            <a:off x="8541264" y="827768"/>
            <a:ext cx="2293973" cy="25413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200" dirty="0"/>
              <a:t>Node 1</a:t>
            </a:r>
          </a:p>
        </p:txBody>
      </p:sp>
      <p:sp>
        <p:nvSpPr>
          <p:cNvPr id="19" name="Rectangle 18">
            <a:extLst>
              <a:ext uri="{FF2B5EF4-FFF2-40B4-BE49-F238E27FC236}">
                <a16:creationId xmlns:a16="http://schemas.microsoft.com/office/drawing/2014/main" id="{388A78ED-C62B-4C23-A69E-96042B2FD3EE}"/>
              </a:ext>
            </a:extLst>
          </p:cNvPr>
          <p:cNvSpPr/>
          <p:nvPr/>
        </p:nvSpPr>
        <p:spPr>
          <a:xfrm>
            <a:off x="8541264" y="3605781"/>
            <a:ext cx="2293973" cy="2653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200" dirty="0"/>
              <a:t>Node 2</a:t>
            </a:r>
          </a:p>
        </p:txBody>
      </p:sp>
      <p:grpSp>
        <p:nvGrpSpPr>
          <p:cNvPr id="20" name="Group 19">
            <a:extLst>
              <a:ext uri="{FF2B5EF4-FFF2-40B4-BE49-F238E27FC236}">
                <a16:creationId xmlns:a16="http://schemas.microsoft.com/office/drawing/2014/main" id="{98428B81-4621-4662-9D97-6601164A2AD0}"/>
              </a:ext>
            </a:extLst>
          </p:cNvPr>
          <p:cNvGrpSpPr/>
          <p:nvPr/>
        </p:nvGrpSpPr>
        <p:grpSpPr>
          <a:xfrm>
            <a:off x="8810048" y="1202736"/>
            <a:ext cx="1825757" cy="2000335"/>
            <a:chOff x="629497" y="1679772"/>
            <a:chExt cx="2096192" cy="2224526"/>
          </a:xfrm>
        </p:grpSpPr>
        <p:sp>
          <p:nvSpPr>
            <p:cNvPr id="21" name="Rectangle: Rounded Corners 20">
              <a:extLst>
                <a:ext uri="{FF2B5EF4-FFF2-40B4-BE49-F238E27FC236}">
                  <a16:creationId xmlns:a16="http://schemas.microsoft.com/office/drawing/2014/main" id="{CBAA4DCD-4D6E-49DE-87D9-8941CABCBA06}"/>
                </a:ext>
              </a:extLst>
            </p:cNvPr>
            <p:cNvSpPr/>
            <p:nvPr/>
          </p:nvSpPr>
          <p:spPr>
            <a:xfrm>
              <a:off x="629497" y="1690688"/>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1</a:t>
              </a:r>
              <a:endParaRPr lang="en-AU" sz="1600" dirty="0">
                <a:solidFill>
                  <a:schemeClr val="tx1"/>
                </a:solidFill>
              </a:endParaRPr>
            </a:p>
          </p:txBody>
        </p:sp>
        <p:sp>
          <p:nvSpPr>
            <p:cNvPr id="22" name="Rectangle 21">
              <a:extLst>
                <a:ext uri="{FF2B5EF4-FFF2-40B4-BE49-F238E27FC236}">
                  <a16:creationId xmlns:a16="http://schemas.microsoft.com/office/drawing/2014/main" id="{5E671F29-FB25-4DA4-AF7D-4A2995F203B8}"/>
                </a:ext>
              </a:extLst>
            </p:cNvPr>
            <p:cNvSpPr/>
            <p:nvPr/>
          </p:nvSpPr>
          <p:spPr>
            <a:xfrm>
              <a:off x="810378" y="1982889"/>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1</a:t>
              </a:r>
            </a:p>
          </p:txBody>
        </p:sp>
        <p:sp>
          <p:nvSpPr>
            <p:cNvPr id="23" name="TextBox 22">
              <a:extLst>
                <a:ext uri="{FF2B5EF4-FFF2-40B4-BE49-F238E27FC236}">
                  <a16:creationId xmlns:a16="http://schemas.microsoft.com/office/drawing/2014/main" id="{3299E3EF-F785-4801-8070-8C3E1195A7E9}"/>
                </a:ext>
              </a:extLst>
            </p:cNvPr>
            <p:cNvSpPr txBox="1"/>
            <p:nvPr/>
          </p:nvSpPr>
          <p:spPr>
            <a:xfrm>
              <a:off x="725612" y="2297214"/>
              <a:ext cx="790748" cy="376498"/>
            </a:xfrm>
            <a:prstGeom prst="rect">
              <a:avLst/>
            </a:prstGeom>
            <a:noFill/>
          </p:spPr>
          <p:txBody>
            <a:bodyPr wrap="square" rtlCol="0">
              <a:spAutoFit/>
            </a:bodyPr>
            <a:lstStyle/>
            <a:p>
              <a:r>
                <a:rPr lang="en-AU" sz="800" dirty="0"/>
                <a:t>rank: 0</a:t>
              </a:r>
            </a:p>
            <a:p>
              <a:r>
                <a:rPr lang="en-AU" sz="800" dirty="0"/>
                <a:t>local rank: 0</a:t>
              </a:r>
            </a:p>
          </p:txBody>
        </p:sp>
        <p:sp>
          <p:nvSpPr>
            <p:cNvPr id="24" name="Rectangle: Rounded Corners 23">
              <a:extLst>
                <a:ext uri="{FF2B5EF4-FFF2-40B4-BE49-F238E27FC236}">
                  <a16:creationId xmlns:a16="http://schemas.microsoft.com/office/drawing/2014/main" id="{F937936F-5520-431F-A232-5290EA49B24C}"/>
                </a:ext>
              </a:extLst>
            </p:cNvPr>
            <p:cNvSpPr/>
            <p:nvPr/>
          </p:nvSpPr>
          <p:spPr>
            <a:xfrm>
              <a:off x="1742709" y="1679772"/>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2</a:t>
              </a:r>
              <a:endParaRPr lang="en-AU" sz="1600" dirty="0">
                <a:solidFill>
                  <a:schemeClr val="tx1"/>
                </a:solidFill>
              </a:endParaRPr>
            </a:p>
          </p:txBody>
        </p:sp>
        <p:sp>
          <p:nvSpPr>
            <p:cNvPr id="25" name="Rectangle 24">
              <a:extLst>
                <a:ext uri="{FF2B5EF4-FFF2-40B4-BE49-F238E27FC236}">
                  <a16:creationId xmlns:a16="http://schemas.microsoft.com/office/drawing/2014/main" id="{3EB3F7EE-B77B-4BC0-BB74-ADF123864376}"/>
                </a:ext>
              </a:extLst>
            </p:cNvPr>
            <p:cNvSpPr/>
            <p:nvPr/>
          </p:nvSpPr>
          <p:spPr>
            <a:xfrm>
              <a:off x="1923590" y="1971973"/>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2</a:t>
              </a:r>
            </a:p>
          </p:txBody>
        </p:sp>
        <p:sp>
          <p:nvSpPr>
            <p:cNvPr id="26" name="TextBox 25">
              <a:extLst>
                <a:ext uri="{FF2B5EF4-FFF2-40B4-BE49-F238E27FC236}">
                  <a16:creationId xmlns:a16="http://schemas.microsoft.com/office/drawing/2014/main" id="{E03D1019-6298-4C07-9798-B02EBDB21B3E}"/>
                </a:ext>
              </a:extLst>
            </p:cNvPr>
            <p:cNvSpPr txBox="1"/>
            <p:nvPr/>
          </p:nvSpPr>
          <p:spPr>
            <a:xfrm>
              <a:off x="1863937" y="2286298"/>
              <a:ext cx="790748" cy="376498"/>
            </a:xfrm>
            <a:prstGeom prst="rect">
              <a:avLst/>
            </a:prstGeom>
            <a:noFill/>
          </p:spPr>
          <p:txBody>
            <a:bodyPr wrap="square" rtlCol="0">
              <a:spAutoFit/>
            </a:bodyPr>
            <a:lstStyle/>
            <a:p>
              <a:r>
                <a:rPr lang="en-AU" sz="800" dirty="0"/>
                <a:t>rank: 1</a:t>
              </a:r>
            </a:p>
            <a:p>
              <a:r>
                <a:rPr lang="en-AU" sz="800" dirty="0"/>
                <a:t>local rank: 1</a:t>
              </a:r>
            </a:p>
          </p:txBody>
        </p:sp>
        <p:sp>
          <p:nvSpPr>
            <p:cNvPr id="27" name="Rectangle: Rounded Corners 26">
              <a:extLst>
                <a:ext uri="{FF2B5EF4-FFF2-40B4-BE49-F238E27FC236}">
                  <a16:creationId xmlns:a16="http://schemas.microsoft.com/office/drawing/2014/main" id="{4938A7B3-C929-4034-9B84-136F9C0841C9}"/>
                </a:ext>
              </a:extLst>
            </p:cNvPr>
            <p:cNvSpPr/>
            <p:nvPr/>
          </p:nvSpPr>
          <p:spPr>
            <a:xfrm>
              <a:off x="629497" y="2886075"/>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3</a:t>
              </a:r>
              <a:endParaRPr lang="en-AU" sz="1600" dirty="0">
                <a:solidFill>
                  <a:schemeClr val="tx1"/>
                </a:solidFill>
              </a:endParaRPr>
            </a:p>
          </p:txBody>
        </p:sp>
        <p:sp>
          <p:nvSpPr>
            <p:cNvPr id="28" name="Rectangle 27">
              <a:extLst>
                <a:ext uri="{FF2B5EF4-FFF2-40B4-BE49-F238E27FC236}">
                  <a16:creationId xmlns:a16="http://schemas.microsoft.com/office/drawing/2014/main" id="{41E06D31-4E60-4CBB-8197-1CDF8F5E473F}"/>
                </a:ext>
              </a:extLst>
            </p:cNvPr>
            <p:cNvSpPr/>
            <p:nvPr/>
          </p:nvSpPr>
          <p:spPr>
            <a:xfrm>
              <a:off x="810378" y="3178276"/>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3</a:t>
              </a:r>
            </a:p>
          </p:txBody>
        </p:sp>
        <p:sp>
          <p:nvSpPr>
            <p:cNvPr id="29" name="TextBox 28">
              <a:extLst>
                <a:ext uri="{FF2B5EF4-FFF2-40B4-BE49-F238E27FC236}">
                  <a16:creationId xmlns:a16="http://schemas.microsoft.com/office/drawing/2014/main" id="{701CEF1F-D098-4306-B301-A29EE9CC31F8}"/>
                </a:ext>
              </a:extLst>
            </p:cNvPr>
            <p:cNvSpPr txBox="1"/>
            <p:nvPr/>
          </p:nvSpPr>
          <p:spPr>
            <a:xfrm>
              <a:off x="725612" y="3492601"/>
              <a:ext cx="790748" cy="376498"/>
            </a:xfrm>
            <a:prstGeom prst="rect">
              <a:avLst/>
            </a:prstGeom>
            <a:noFill/>
          </p:spPr>
          <p:txBody>
            <a:bodyPr wrap="square" rtlCol="0">
              <a:spAutoFit/>
            </a:bodyPr>
            <a:lstStyle/>
            <a:p>
              <a:r>
                <a:rPr lang="en-AU" sz="800" dirty="0"/>
                <a:t>rank: 2</a:t>
              </a:r>
            </a:p>
            <a:p>
              <a:r>
                <a:rPr lang="en-AU" sz="800" dirty="0"/>
                <a:t>local rank: 2</a:t>
              </a:r>
            </a:p>
          </p:txBody>
        </p:sp>
        <p:sp>
          <p:nvSpPr>
            <p:cNvPr id="30" name="Rectangle: Rounded Corners 29">
              <a:extLst>
                <a:ext uri="{FF2B5EF4-FFF2-40B4-BE49-F238E27FC236}">
                  <a16:creationId xmlns:a16="http://schemas.microsoft.com/office/drawing/2014/main" id="{5F0C1926-6218-4A0F-A7BB-D54D2F9A35C1}"/>
                </a:ext>
              </a:extLst>
            </p:cNvPr>
            <p:cNvSpPr/>
            <p:nvPr/>
          </p:nvSpPr>
          <p:spPr>
            <a:xfrm>
              <a:off x="1742709" y="2875159"/>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4</a:t>
              </a:r>
              <a:endParaRPr lang="en-AU" sz="1600" dirty="0">
                <a:solidFill>
                  <a:schemeClr val="tx1"/>
                </a:solidFill>
              </a:endParaRPr>
            </a:p>
          </p:txBody>
        </p:sp>
        <p:sp>
          <p:nvSpPr>
            <p:cNvPr id="31" name="Rectangle 30">
              <a:extLst>
                <a:ext uri="{FF2B5EF4-FFF2-40B4-BE49-F238E27FC236}">
                  <a16:creationId xmlns:a16="http://schemas.microsoft.com/office/drawing/2014/main" id="{9892ECF8-019C-42DF-B987-17C817E08E2A}"/>
                </a:ext>
              </a:extLst>
            </p:cNvPr>
            <p:cNvSpPr/>
            <p:nvPr/>
          </p:nvSpPr>
          <p:spPr>
            <a:xfrm>
              <a:off x="1923590" y="3167360"/>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4</a:t>
              </a:r>
            </a:p>
          </p:txBody>
        </p:sp>
        <p:sp>
          <p:nvSpPr>
            <p:cNvPr id="32" name="TextBox 31">
              <a:extLst>
                <a:ext uri="{FF2B5EF4-FFF2-40B4-BE49-F238E27FC236}">
                  <a16:creationId xmlns:a16="http://schemas.microsoft.com/office/drawing/2014/main" id="{1D706625-A5BA-4837-9E26-A172253F893B}"/>
                </a:ext>
              </a:extLst>
            </p:cNvPr>
            <p:cNvSpPr txBox="1"/>
            <p:nvPr/>
          </p:nvSpPr>
          <p:spPr>
            <a:xfrm>
              <a:off x="1863937" y="3481685"/>
              <a:ext cx="790748" cy="376498"/>
            </a:xfrm>
            <a:prstGeom prst="rect">
              <a:avLst/>
            </a:prstGeom>
            <a:noFill/>
          </p:spPr>
          <p:txBody>
            <a:bodyPr wrap="square" rtlCol="0">
              <a:spAutoFit/>
            </a:bodyPr>
            <a:lstStyle/>
            <a:p>
              <a:r>
                <a:rPr lang="en-AU" sz="800" dirty="0"/>
                <a:t>rank: 3</a:t>
              </a:r>
            </a:p>
            <a:p>
              <a:r>
                <a:rPr lang="en-AU" sz="800" dirty="0"/>
                <a:t>local rank: 3</a:t>
              </a:r>
            </a:p>
          </p:txBody>
        </p:sp>
      </p:grpSp>
      <p:grpSp>
        <p:nvGrpSpPr>
          <p:cNvPr id="18" name="Group 17">
            <a:extLst>
              <a:ext uri="{FF2B5EF4-FFF2-40B4-BE49-F238E27FC236}">
                <a16:creationId xmlns:a16="http://schemas.microsoft.com/office/drawing/2014/main" id="{7519B11F-319D-4D40-B297-59D73FB8149E}"/>
              </a:ext>
            </a:extLst>
          </p:cNvPr>
          <p:cNvGrpSpPr/>
          <p:nvPr/>
        </p:nvGrpSpPr>
        <p:grpSpPr>
          <a:xfrm>
            <a:off x="8810048" y="3985043"/>
            <a:ext cx="1825757" cy="2086039"/>
            <a:chOff x="629497" y="1676763"/>
            <a:chExt cx="2096192" cy="2227535"/>
          </a:xfrm>
        </p:grpSpPr>
        <p:sp>
          <p:nvSpPr>
            <p:cNvPr id="7" name="Rectangle: Rounded Corners 6">
              <a:extLst>
                <a:ext uri="{FF2B5EF4-FFF2-40B4-BE49-F238E27FC236}">
                  <a16:creationId xmlns:a16="http://schemas.microsoft.com/office/drawing/2014/main" id="{3C5E88A7-3768-45D5-845E-15084D54C43E}"/>
                </a:ext>
              </a:extLst>
            </p:cNvPr>
            <p:cNvSpPr/>
            <p:nvPr/>
          </p:nvSpPr>
          <p:spPr>
            <a:xfrm>
              <a:off x="654081" y="1676763"/>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5</a:t>
              </a:r>
              <a:endParaRPr lang="en-AU" sz="1600" dirty="0">
                <a:solidFill>
                  <a:schemeClr val="tx1"/>
                </a:solidFill>
              </a:endParaRPr>
            </a:p>
          </p:txBody>
        </p:sp>
        <p:sp>
          <p:nvSpPr>
            <p:cNvPr id="6" name="Rectangle 5">
              <a:extLst>
                <a:ext uri="{FF2B5EF4-FFF2-40B4-BE49-F238E27FC236}">
                  <a16:creationId xmlns:a16="http://schemas.microsoft.com/office/drawing/2014/main" id="{3CA50B24-5DCC-40B2-B72C-FE183E42EB01}"/>
                </a:ext>
              </a:extLst>
            </p:cNvPr>
            <p:cNvSpPr/>
            <p:nvPr/>
          </p:nvSpPr>
          <p:spPr>
            <a:xfrm>
              <a:off x="810378" y="1982889"/>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1</a:t>
              </a:r>
            </a:p>
          </p:txBody>
        </p:sp>
        <p:sp>
          <p:nvSpPr>
            <p:cNvPr id="8" name="TextBox 7">
              <a:extLst>
                <a:ext uri="{FF2B5EF4-FFF2-40B4-BE49-F238E27FC236}">
                  <a16:creationId xmlns:a16="http://schemas.microsoft.com/office/drawing/2014/main" id="{A4207350-4840-4CE7-9290-83CFE89582A7}"/>
                </a:ext>
              </a:extLst>
            </p:cNvPr>
            <p:cNvSpPr txBox="1"/>
            <p:nvPr/>
          </p:nvSpPr>
          <p:spPr>
            <a:xfrm>
              <a:off x="725612" y="2297214"/>
              <a:ext cx="790749" cy="369332"/>
            </a:xfrm>
            <a:prstGeom prst="rect">
              <a:avLst/>
            </a:prstGeom>
            <a:noFill/>
          </p:spPr>
          <p:txBody>
            <a:bodyPr wrap="square" rtlCol="0">
              <a:spAutoFit/>
            </a:bodyPr>
            <a:lstStyle/>
            <a:p>
              <a:r>
                <a:rPr lang="en-AU" sz="800" dirty="0"/>
                <a:t>rank: 4</a:t>
              </a:r>
            </a:p>
            <a:p>
              <a:r>
                <a:rPr lang="en-AU" sz="800" dirty="0"/>
                <a:t>local rank: 0</a:t>
              </a:r>
            </a:p>
          </p:txBody>
        </p:sp>
        <p:sp>
          <p:nvSpPr>
            <p:cNvPr id="9" name="Rectangle: Rounded Corners 8">
              <a:extLst>
                <a:ext uri="{FF2B5EF4-FFF2-40B4-BE49-F238E27FC236}">
                  <a16:creationId xmlns:a16="http://schemas.microsoft.com/office/drawing/2014/main" id="{0C39B51C-D911-4260-AE06-B2922EF3CD9B}"/>
                </a:ext>
              </a:extLst>
            </p:cNvPr>
            <p:cNvSpPr/>
            <p:nvPr/>
          </p:nvSpPr>
          <p:spPr>
            <a:xfrm>
              <a:off x="1742709" y="1679772"/>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6</a:t>
              </a:r>
              <a:endParaRPr lang="en-AU" sz="1600" dirty="0">
                <a:solidFill>
                  <a:schemeClr val="tx1"/>
                </a:solidFill>
              </a:endParaRPr>
            </a:p>
          </p:txBody>
        </p:sp>
        <p:sp>
          <p:nvSpPr>
            <p:cNvPr id="10" name="Rectangle 9">
              <a:extLst>
                <a:ext uri="{FF2B5EF4-FFF2-40B4-BE49-F238E27FC236}">
                  <a16:creationId xmlns:a16="http://schemas.microsoft.com/office/drawing/2014/main" id="{300780AF-7C97-4A03-8DF9-2E99F21303A1}"/>
                </a:ext>
              </a:extLst>
            </p:cNvPr>
            <p:cNvSpPr/>
            <p:nvPr/>
          </p:nvSpPr>
          <p:spPr>
            <a:xfrm>
              <a:off x="1923590" y="1971973"/>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2</a:t>
              </a:r>
            </a:p>
          </p:txBody>
        </p:sp>
        <p:sp>
          <p:nvSpPr>
            <p:cNvPr id="11" name="TextBox 10">
              <a:extLst>
                <a:ext uri="{FF2B5EF4-FFF2-40B4-BE49-F238E27FC236}">
                  <a16:creationId xmlns:a16="http://schemas.microsoft.com/office/drawing/2014/main" id="{BD0C8BA0-6F57-4DD2-9E6C-A26B741EE9CB}"/>
                </a:ext>
              </a:extLst>
            </p:cNvPr>
            <p:cNvSpPr txBox="1"/>
            <p:nvPr/>
          </p:nvSpPr>
          <p:spPr>
            <a:xfrm>
              <a:off x="1863937" y="2286298"/>
              <a:ext cx="790749" cy="369332"/>
            </a:xfrm>
            <a:prstGeom prst="rect">
              <a:avLst/>
            </a:prstGeom>
            <a:noFill/>
          </p:spPr>
          <p:txBody>
            <a:bodyPr wrap="square" rtlCol="0">
              <a:spAutoFit/>
            </a:bodyPr>
            <a:lstStyle/>
            <a:p>
              <a:r>
                <a:rPr lang="en-AU" sz="800" dirty="0"/>
                <a:t>rank: 5</a:t>
              </a:r>
            </a:p>
            <a:p>
              <a:r>
                <a:rPr lang="en-AU" sz="800" dirty="0"/>
                <a:t>local rank: 1</a:t>
              </a:r>
            </a:p>
          </p:txBody>
        </p:sp>
        <p:sp>
          <p:nvSpPr>
            <p:cNvPr id="12" name="Rectangle: Rounded Corners 11">
              <a:extLst>
                <a:ext uri="{FF2B5EF4-FFF2-40B4-BE49-F238E27FC236}">
                  <a16:creationId xmlns:a16="http://schemas.microsoft.com/office/drawing/2014/main" id="{C8B711AC-1582-464B-9147-9762CF3ACBF5}"/>
                </a:ext>
              </a:extLst>
            </p:cNvPr>
            <p:cNvSpPr/>
            <p:nvPr/>
          </p:nvSpPr>
          <p:spPr>
            <a:xfrm>
              <a:off x="629497" y="2886075"/>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7</a:t>
              </a:r>
              <a:endParaRPr lang="en-AU" sz="1600" dirty="0">
                <a:solidFill>
                  <a:schemeClr val="tx1"/>
                </a:solidFill>
              </a:endParaRPr>
            </a:p>
          </p:txBody>
        </p:sp>
        <p:sp>
          <p:nvSpPr>
            <p:cNvPr id="13" name="Rectangle 12">
              <a:extLst>
                <a:ext uri="{FF2B5EF4-FFF2-40B4-BE49-F238E27FC236}">
                  <a16:creationId xmlns:a16="http://schemas.microsoft.com/office/drawing/2014/main" id="{7C45DF1C-B4F9-4E80-B425-1BA476C6D25E}"/>
                </a:ext>
              </a:extLst>
            </p:cNvPr>
            <p:cNvSpPr/>
            <p:nvPr/>
          </p:nvSpPr>
          <p:spPr>
            <a:xfrm>
              <a:off x="810378" y="3178276"/>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3</a:t>
              </a:r>
            </a:p>
          </p:txBody>
        </p:sp>
        <p:sp>
          <p:nvSpPr>
            <p:cNvPr id="14" name="TextBox 13">
              <a:extLst>
                <a:ext uri="{FF2B5EF4-FFF2-40B4-BE49-F238E27FC236}">
                  <a16:creationId xmlns:a16="http://schemas.microsoft.com/office/drawing/2014/main" id="{80B0CFD4-D242-4F26-AB59-8BB33D9DD8B5}"/>
                </a:ext>
              </a:extLst>
            </p:cNvPr>
            <p:cNvSpPr txBox="1"/>
            <p:nvPr/>
          </p:nvSpPr>
          <p:spPr>
            <a:xfrm>
              <a:off x="725612" y="3492601"/>
              <a:ext cx="790749" cy="369332"/>
            </a:xfrm>
            <a:prstGeom prst="rect">
              <a:avLst/>
            </a:prstGeom>
            <a:noFill/>
          </p:spPr>
          <p:txBody>
            <a:bodyPr wrap="square" rtlCol="0">
              <a:spAutoFit/>
            </a:bodyPr>
            <a:lstStyle/>
            <a:p>
              <a:r>
                <a:rPr lang="en-AU" sz="800" dirty="0"/>
                <a:t>rank: 6</a:t>
              </a:r>
            </a:p>
            <a:p>
              <a:r>
                <a:rPr lang="en-AU" sz="800" dirty="0"/>
                <a:t>local rank: 2</a:t>
              </a:r>
            </a:p>
          </p:txBody>
        </p:sp>
        <p:sp>
          <p:nvSpPr>
            <p:cNvPr id="15" name="Rectangle: Rounded Corners 14">
              <a:extLst>
                <a:ext uri="{FF2B5EF4-FFF2-40B4-BE49-F238E27FC236}">
                  <a16:creationId xmlns:a16="http://schemas.microsoft.com/office/drawing/2014/main" id="{0F417783-3674-4575-BBA8-AFC425E38123}"/>
                </a:ext>
              </a:extLst>
            </p:cNvPr>
            <p:cNvSpPr/>
            <p:nvPr/>
          </p:nvSpPr>
          <p:spPr>
            <a:xfrm>
              <a:off x="1742709" y="2875159"/>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8</a:t>
              </a:r>
              <a:endParaRPr lang="en-AU" sz="1600" dirty="0">
                <a:solidFill>
                  <a:schemeClr val="tx1"/>
                </a:solidFill>
              </a:endParaRPr>
            </a:p>
          </p:txBody>
        </p:sp>
        <p:sp>
          <p:nvSpPr>
            <p:cNvPr id="16" name="Rectangle 15">
              <a:extLst>
                <a:ext uri="{FF2B5EF4-FFF2-40B4-BE49-F238E27FC236}">
                  <a16:creationId xmlns:a16="http://schemas.microsoft.com/office/drawing/2014/main" id="{4547B9E0-E6D3-49D2-AD98-A507B976EDEF}"/>
                </a:ext>
              </a:extLst>
            </p:cNvPr>
            <p:cNvSpPr/>
            <p:nvPr/>
          </p:nvSpPr>
          <p:spPr>
            <a:xfrm>
              <a:off x="1923590" y="3167360"/>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4</a:t>
              </a:r>
            </a:p>
          </p:txBody>
        </p:sp>
        <p:sp>
          <p:nvSpPr>
            <p:cNvPr id="17" name="TextBox 16">
              <a:extLst>
                <a:ext uri="{FF2B5EF4-FFF2-40B4-BE49-F238E27FC236}">
                  <a16:creationId xmlns:a16="http://schemas.microsoft.com/office/drawing/2014/main" id="{560B7B24-7B59-43B7-8F5A-0A0188B2D260}"/>
                </a:ext>
              </a:extLst>
            </p:cNvPr>
            <p:cNvSpPr txBox="1"/>
            <p:nvPr/>
          </p:nvSpPr>
          <p:spPr>
            <a:xfrm>
              <a:off x="1863937" y="3481685"/>
              <a:ext cx="790749" cy="369332"/>
            </a:xfrm>
            <a:prstGeom prst="rect">
              <a:avLst/>
            </a:prstGeom>
            <a:noFill/>
          </p:spPr>
          <p:txBody>
            <a:bodyPr wrap="square" rtlCol="0">
              <a:spAutoFit/>
            </a:bodyPr>
            <a:lstStyle/>
            <a:p>
              <a:r>
                <a:rPr lang="en-AU" sz="800" dirty="0"/>
                <a:t>rank: 7</a:t>
              </a:r>
            </a:p>
            <a:p>
              <a:r>
                <a:rPr lang="en-AU" sz="800" dirty="0"/>
                <a:t>local rank: 3</a:t>
              </a:r>
            </a:p>
          </p:txBody>
        </p:sp>
      </p:grpSp>
      <p:sp>
        <p:nvSpPr>
          <p:cNvPr id="5" name="Date Placeholder 4">
            <a:extLst>
              <a:ext uri="{FF2B5EF4-FFF2-40B4-BE49-F238E27FC236}">
                <a16:creationId xmlns:a16="http://schemas.microsoft.com/office/drawing/2014/main" id="{B5D25AE1-3E3F-495B-883D-78DA12BB8C1E}"/>
              </a:ext>
            </a:extLst>
          </p:cNvPr>
          <p:cNvSpPr>
            <a:spLocks noGrp="1"/>
          </p:cNvSpPr>
          <p:nvPr>
            <p:ph type="dt" sz="half" idx="10"/>
          </p:nvPr>
        </p:nvSpPr>
        <p:spPr/>
        <p:txBody>
          <a:bodyPr/>
          <a:lstStyle/>
          <a:p>
            <a:r>
              <a:rPr lang="en-US"/>
              <a:t>Aug 2021 | Deep Learning on HPC Workshop</a:t>
            </a:r>
            <a:endParaRPr lang="en-AU" dirty="0"/>
          </a:p>
        </p:txBody>
      </p:sp>
      <p:sp>
        <p:nvSpPr>
          <p:cNvPr id="33" name="Slide Number Placeholder 32">
            <a:extLst>
              <a:ext uri="{FF2B5EF4-FFF2-40B4-BE49-F238E27FC236}">
                <a16:creationId xmlns:a16="http://schemas.microsoft.com/office/drawing/2014/main" id="{5131BB7A-02EA-4A19-89CD-6AE9A7A32C28}"/>
              </a:ext>
            </a:extLst>
          </p:cNvPr>
          <p:cNvSpPr>
            <a:spLocks noGrp="1"/>
          </p:cNvSpPr>
          <p:nvPr>
            <p:ph type="sldNum" sz="quarter" idx="12"/>
          </p:nvPr>
        </p:nvSpPr>
        <p:spPr/>
        <p:txBody>
          <a:bodyPr/>
          <a:lstStyle/>
          <a:p>
            <a:fld id="{915116A8-D034-43C4-BA9A-D4A1A2020C6E}" type="slidenum">
              <a:rPr lang="en-AU" smtClean="0"/>
              <a:t>11</a:t>
            </a:fld>
            <a:endParaRPr lang="en-AU"/>
          </a:p>
        </p:txBody>
      </p:sp>
    </p:spTree>
    <p:extLst>
      <p:ext uri="{BB962C8B-B14F-4D97-AF65-F5344CB8AC3E}">
        <p14:creationId xmlns:p14="http://schemas.microsoft.com/office/powerpoint/2010/main" val="2441453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1F2C1E-BF94-44C0-92B7-1EC1C2644D9E}"/>
              </a:ext>
            </a:extLst>
          </p:cNvPr>
          <p:cNvSpPr>
            <a:spLocks noGrp="1"/>
          </p:cNvSpPr>
          <p:nvPr>
            <p:ph idx="1"/>
          </p:nvPr>
        </p:nvSpPr>
        <p:spPr>
          <a:xfrm>
            <a:off x="803275" y="4803297"/>
            <a:ext cx="10477500" cy="883066"/>
          </a:xfrm>
        </p:spPr>
        <p:txBody>
          <a:bodyPr>
            <a:normAutofit fontScale="92500" lnSpcReduction="10000"/>
          </a:bodyPr>
          <a:lstStyle/>
          <a:p>
            <a:pPr marL="0" indent="0">
              <a:buNone/>
            </a:pPr>
            <a:r>
              <a:rPr lang="en-AU" sz="2000" dirty="0"/>
              <a:t>The parallel implementation is provided by mutli-fashion-minst. We are using the fashion-minst dataset for this workshop which is relatively small and this allows us to train models very quickly. It would not be worthwhile to implement a parallel deep learning on such a dataset in the real world.</a:t>
            </a:r>
          </a:p>
        </p:txBody>
      </p:sp>
      <p:sp>
        <p:nvSpPr>
          <p:cNvPr id="3" name="Title 2">
            <a:extLst>
              <a:ext uri="{FF2B5EF4-FFF2-40B4-BE49-F238E27FC236}">
                <a16:creationId xmlns:a16="http://schemas.microsoft.com/office/drawing/2014/main" id="{1B802AB9-0ACF-47A8-9663-FC70DDA78427}"/>
              </a:ext>
            </a:extLst>
          </p:cNvPr>
          <p:cNvSpPr>
            <a:spLocks noGrp="1"/>
          </p:cNvSpPr>
          <p:nvPr>
            <p:ph type="title"/>
          </p:nvPr>
        </p:nvSpPr>
        <p:spPr>
          <a:xfrm>
            <a:off x="803276" y="646802"/>
            <a:ext cx="10477500" cy="669987"/>
          </a:xfrm>
        </p:spPr>
        <p:txBody>
          <a:bodyPr>
            <a:normAutofit fontScale="90000"/>
          </a:bodyPr>
          <a:lstStyle/>
          <a:p>
            <a:r>
              <a:rPr lang="en-AU" dirty="0"/>
              <a:t>Horovod Code</a:t>
            </a:r>
          </a:p>
        </p:txBody>
      </p:sp>
      <p:graphicFrame>
        <p:nvGraphicFramePr>
          <p:cNvPr id="4" name="Table 4">
            <a:extLst>
              <a:ext uri="{FF2B5EF4-FFF2-40B4-BE49-F238E27FC236}">
                <a16:creationId xmlns:a16="http://schemas.microsoft.com/office/drawing/2014/main" id="{C439B5CC-CAB5-43CD-95EC-FF58FAC69576}"/>
              </a:ext>
            </a:extLst>
          </p:cNvPr>
          <p:cNvGraphicFramePr>
            <a:graphicFrameLocks noGrp="1"/>
          </p:cNvGraphicFramePr>
          <p:nvPr>
            <p:extLst>
              <p:ext uri="{D42A27DB-BD31-4B8C-83A1-F6EECF244321}">
                <p14:modId xmlns:p14="http://schemas.microsoft.com/office/powerpoint/2010/main" val="1884936056"/>
              </p:ext>
            </p:extLst>
          </p:nvPr>
        </p:nvGraphicFramePr>
        <p:xfrm>
          <a:off x="954024" y="2385433"/>
          <a:ext cx="4813905" cy="1970919"/>
        </p:xfrm>
        <a:graphic>
          <a:graphicData uri="http://schemas.openxmlformats.org/drawingml/2006/table">
            <a:tbl>
              <a:tblPr firstRow="1" bandRow="1">
                <a:tableStyleId>{F5AB1C69-6EDB-4FF4-983F-18BD219EF322}</a:tableStyleId>
              </a:tblPr>
              <a:tblGrid>
                <a:gridCol w="4813905">
                  <a:extLst>
                    <a:ext uri="{9D8B030D-6E8A-4147-A177-3AD203B41FA5}">
                      <a16:colId xmlns:a16="http://schemas.microsoft.com/office/drawing/2014/main" val="2974595510"/>
                    </a:ext>
                  </a:extLst>
                </a:gridCol>
              </a:tblGrid>
              <a:tr h="494695">
                <a:tc>
                  <a:txBody>
                    <a:bodyPr/>
                    <a:lstStyle/>
                    <a:p>
                      <a:r>
                        <a:rPr lang="en-AU" dirty="0"/>
                        <a:t>utility</a:t>
                      </a:r>
                    </a:p>
                  </a:txBody>
                  <a:tcPr/>
                </a:tc>
                <a:extLst>
                  <a:ext uri="{0D108BD9-81ED-4DB2-BD59-A6C34878D82A}">
                    <a16:rowId xmlns:a16="http://schemas.microsoft.com/office/drawing/2014/main" val="842002731"/>
                  </a:ext>
                </a:extLst>
              </a:tr>
              <a:tr h="1476224">
                <a:tc>
                  <a:txBody>
                    <a:bodyPr/>
                    <a:lstStyle/>
                    <a:p>
                      <a:pPr marL="285750" lvl="0" indent="-285750">
                        <a:buFont typeface="Arial" panose="020B0604020202020204" pitchFamily="34" charset="0"/>
                        <a:buChar char="•"/>
                      </a:pPr>
                      <a:r>
                        <a:rPr lang="en-AU" dirty="0"/>
                        <a:t>load the dataset</a:t>
                      </a:r>
                    </a:p>
                    <a:p>
                      <a:pPr marL="285750" lvl="0" indent="-285750">
                        <a:buFont typeface="Arial" panose="020B0604020202020204" pitchFamily="34" charset="0"/>
                        <a:buChar char="•"/>
                      </a:pPr>
                      <a:r>
                        <a:rPr lang="en-AU" dirty="0"/>
                        <a:t>transform the dataset so that it can be used in the CNN network</a:t>
                      </a:r>
                    </a:p>
                    <a:p>
                      <a:pPr marL="285750" lvl="0" indent="-285750">
                        <a:buFont typeface="Arial" panose="020B0604020202020204" pitchFamily="34" charset="0"/>
                        <a:buChar char="•"/>
                      </a:pPr>
                      <a:r>
                        <a:rPr lang="en-AU" dirty="0"/>
                        <a:t>functions to define output locations</a:t>
                      </a:r>
                    </a:p>
                    <a:p>
                      <a:pPr marL="285750" lvl="0" indent="-285750">
                        <a:buFont typeface="Arial" panose="020B0604020202020204" pitchFamily="34" charset="0"/>
                        <a:buChar char="•"/>
                      </a:pPr>
                      <a:r>
                        <a:rPr lang="en-AU" dirty="0"/>
                        <a:t>define the layers of the CNN model</a:t>
                      </a:r>
                    </a:p>
                  </a:txBody>
                  <a:tcPr/>
                </a:tc>
                <a:extLst>
                  <a:ext uri="{0D108BD9-81ED-4DB2-BD59-A6C34878D82A}">
                    <a16:rowId xmlns:a16="http://schemas.microsoft.com/office/drawing/2014/main" val="2748792438"/>
                  </a:ext>
                </a:extLst>
              </a:tr>
            </a:tbl>
          </a:graphicData>
        </a:graphic>
      </p:graphicFrame>
      <p:graphicFrame>
        <p:nvGraphicFramePr>
          <p:cNvPr id="5" name="Table 4">
            <a:extLst>
              <a:ext uri="{FF2B5EF4-FFF2-40B4-BE49-F238E27FC236}">
                <a16:creationId xmlns:a16="http://schemas.microsoft.com/office/drawing/2014/main" id="{FC8505A6-C77B-402C-85D5-9DB8EC277C84}"/>
              </a:ext>
            </a:extLst>
          </p:cNvPr>
          <p:cNvGraphicFramePr>
            <a:graphicFrameLocks noGrp="1"/>
          </p:cNvGraphicFramePr>
          <p:nvPr>
            <p:extLst>
              <p:ext uri="{D42A27DB-BD31-4B8C-83A1-F6EECF244321}">
                <p14:modId xmlns:p14="http://schemas.microsoft.com/office/powerpoint/2010/main" val="1758176626"/>
              </p:ext>
            </p:extLst>
          </p:nvPr>
        </p:nvGraphicFramePr>
        <p:xfrm>
          <a:off x="6123529" y="2385433"/>
          <a:ext cx="5075162" cy="1970919"/>
        </p:xfrm>
        <a:graphic>
          <a:graphicData uri="http://schemas.openxmlformats.org/drawingml/2006/table">
            <a:tbl>
              <a:tblPr firstRow="1" bandRow="1">
                <a:tableStyleId>{F5AB1C69-6EDB-4FF4-983F-18BD219EF322}</a:tableStyleId>
              </a:tblPr>
              <a:tblGrid>
                <a:gridCol w="5075162">
                  <a:extLst>
                    <a:ext uri="{9D8B030D-6E8A-4147-A177-3AD203B41FA5}">
                      <a16:colId xmlns:a16="http://schemas.microsoft.com/office/drawing/2014/main" val="2974595510"/>
                    </a:ext>
                  </a:extLst>
                </a:gridCol>
              </a:tblGrid>
              <a:tr h="494695">
                <a:tc>
                  <a:txBody>
                    <a:bodyPr/>
                    <a:lstStyle/>
                    <a:p>
                      <a:r>
                        <a:rPr lang="en-AU" dirty="0"/>
                        <a:t>fashion-</a:t>
                      </a:r>
                      <a:r>
                        <a:rPr lang="en-AU" dirty="0" err="1"/>
                        <a:t>minst</a:t>
                      </a:r>
                      <a:endParaRPr lang="en-AU" dirty="0"/>
                    </a:p>
                  </a:txBody>
                  <a:tcPr/>
                </a:tc>
                <a:extLst>
                  <a:ext uri="{0D108BD9-81ED-4DB2-BD59-A6C34878D82A}">
                    <a16:rowId xmlns:a16="http://schemas.microsoft.com/office/drawing/2014/main" val="842002731"/>
                  </a:ext>
                </a:extLst>
              </a:tr>
              <a:tr h="1476224">
                <a:tc>
                  <a:txBody>
                    <a:bodyPr/>
                    <a:lstStyle/>
                    <a:p>
                      <a:pPr marL="285750" lvl="0" indent="-285750">
                        <a:buFont typeface="Arial" panose="020B0604020202020204" pitchFamily="34" charset="0"/>
                        <a:buChar char="•"/>
                      </a:pPr>
                      <a:r>
                        <a:rPr lang="en-AU" dirty="0"/>
                        <a:t>calls utitility.py to setup the environment</a:t>
                      </a:r>
                    </a:p>
                    <a:p>
                      <a:pPr marL="285750" lvl="0" indent="-285750">
                        <a:buFont typeface="Arial" panose="020B0604020202020204" pitchFamily="34" charset="0"/>
                        <a:buChar char="•"/>
                      </a:pPr>
                      <a:r>
                        <a:rPr lang="en-AU" dirty="0"/>
                        <a:t>defines a callback for checkpointing</a:t>
                      </a:r>
                    </a:p>
                    <a:p>
                      <a:pPr marL="285750" lvl="0" indent="-285750">
                        <a:buFont typeface="Arial" panose="020B0604020202020204" pitchFamily="34" charset="0"/>
                        <a:buChar char="•"/>
                      </a:pPr>
                      <a:r>
                        <a:rPr lang="en-AU" dirty="0"/>
                        <a:t>compiles the model</a:t>
                      </a:r>
                    </a:p>
                    <a:p>
                      <a:pPr marL="285750" lvl="0" indent="-285750">
                        <a:buFont typeface="Arial" panose="020B0604020202020204" pitchFamily="34" charset="0"/>
                        <a:buChar char="•"/>
                      </a:pPr>
                      <a:r>
                        <a:rPr lang="en-AU" dirty="0"/>
                        <a:t>trains the models and saves it</a:t>
                      </a:r>
                    </a:p>
                    <a:p>
                      <a:pPr marL="0" lvl="0" indent="0">
                        <a:buFont typeface="Arial" panose="020B0604020202020204" pitchFamily="34" charset="0"/>
                        <a:buNone/>
                      </a:pPr>
                      <a:endParaRPr lang="en-AU" dirty="0"/>
                    </a:p>
                  </a:txBody>
                  <a:tcPr/>
                </a:tc>
                <a:extLst>
                  <a:ext uri="{0D108BD9-81ED-4DB2-BD59-A6C34878D82A}">
                    <a16:rowId xmlns:a16="http://schemas.microsoft.com/office/drawing/2014/main" val="2748792438"/>
                  </a:ext>
                </a:extLst>
              </a:tr>
            </a:tbl>
          </a:graphicData>
        </a:graphic>
      </p:graphicFrame>
      <p:sp>
        <p:nvSpPr>
          <p:cNvPr id="6" name="Content Placeholder 1">
            <a:extLst>
              <a:ext uri="{FF2B5EF4-FFF2-40B4-BE49-F238E27FC236}">
                <a16:creationId xmlns:a16="http://schemas.microsoft.com/office/drawing/2014/main" id="{708CC24B-9224-4925-933A-24D66ACB8A03}"/>
              </a:ext>
            </a:extLst>
          </p:cNvPr>
          <p:cNvSpPr txBox="1">
            <a:spLocks/>
          </p:cNvSpPr>
          <p:nvPr/>
        </p:nvSpPr>
        <p:spPr>
          <a:xfrm>
            <a:off x="803276" y="1316789"/>
            <a:ext cx="10477499" cy="865773"/>
          </a:xfrm>
          <a:prstGeom prst="rect">
            <a:avLst/>
          </a:prstGeom>
        </p:spPr>
        <p:txBody>
          <a:bodyPr vert="horz" lIns="91440" tIns="45720" rIns="91440" bIns="45720" numCol="1" rtlCol="0">
            <a:normAutofit fontScale="850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2400" dirty="0"/>
              <a:t>To understand the Horovod framework we will modify code that trains a simple image classification model using  stochastic gradient descent on a single GPU. The code consist of a utility module and an executable script.</a:t>
            </a:r>
          </a:p>
        </p:txBody>
      </p:sp>
      <p:sp>
        <p:nvSpPr>
          <p:cNvPr id="7" name="Date Placeholder 6">
            <a:extLst>
              <a:ext uri="{FF2B5EF4-FFF2-40B4-BE49-F238E27FC236}">
                <a16:creationId xmlns:a16="http://schemas.microsoft.com/office/drawing/2014/main" id="{8123EC11-51B9-4DE1-81C5-F594D2C496A3}"/>
              </a:ext>
            </a:extLst>
          </p:cNvPr>
          <p:cNvSpPr>
            <a:spLocks noGrp="1"/>
          </p:cNvSpPr>
          <p:nvPr>
            <p:ph type="dt" sz="half" idx="10"/>
          </p:nvPr>
        </p:nvSpPr>
        <p:spPr/>
        <p:txBody>
          <a:bodyPr/>
          <a:lstStyle/>
          <a:p>
            <a:r>
              <a:rPr lang="en-US"/>
              <a:t>Aug 2021 | Deep Learning on HPC Workshop</a:t>
            </a:r>
            <a:endParaRPr lang="en-AU" dirty="0"/>
          </a:p>
        </p:txBody>
      </p:sp>
      <p:sp>
        <p:nvSpPr>
          <p:cNvPr id="8" name="Slide Number Placeholder 7">
            <a:extLst>
              <a:ext uri="{FF2B5EF4-FFF2-40B4-BE49-F238E27FC236}">
                <a16:creationId xmlns:a16="http://schemas.microsoft.com/office/drawing/2014/main" id="{35BB17D0-324E-46D6-8A3E-80771DD0CB86}"/>
              </a:ext>
            </a:extLst>
          </p:cNvPr>
          <p:cNvSpPr>
            <a:spLocks noGrp="1"/>
          </p:cNvSpPr>
          <p:nvPr>
            <p:ph type="sldNum" sz="quarter" idx="12"/>
          </p:nvPr>
        </p:nvSpPr>
        <p:spPr/>
        <p:txBody>
          <a:bodyPr/>
          <a:lstStyle/>
          <a:p>
            <a:fld id="{915116A8-D034-43C4-BA9A-D4A1A2020C6E}" type="slidenum">
              <a:rPr lang="en-AU" smtClean="0"/>
              <a:t>12</a:t>
            </a:fld>
            <a:endParaRPr lang="en-AU"/>
          </a:p>
        </p:txBody>
      </p:sp>
    </p:spTree>
    <p:extLst>
      <p:ext uri="{BB962C8B-B14F-4D97-AF65-F5344CB8AC3E}">
        <p14:creationId xmlns:p14="http://schemas.microsoft.com/office/powerpoint/2010/main" val="110795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3275" y="1909314"/>
            <a:ext cx="3383412" cy="4318895"/>
          </a:xfrm>
        </p:spPr>
        <p:txBody>
          <a:bodyPr>
            <a:normAutofit lnSpcReduction="10000"/>
          </a:bodyPr>
          <a:lstStyle/>
          <a:p>
            <a:pPr marL="0" indent="0">
              <a:buNone/>
            </a:pPr>
            <a:r>
              <a:rPr lang="en-AU" sz="1600" dirty="0"/>
              <a:t>It is worthwhile to describe how the parallel processes are launched on HPC clusters before discussing the code itself. This will help us understand how to configure our processes and how the processes get information such as rank, local rank, etc.</a:t>
            </a:r>
          </a:p>
          <a:p>
            <a:pPr marL="0" indent="0">
              <a:buNone/>
            </a:pPr>
            <a:r>
              <a:rPr lang="en-AU" sz="1600" dirty="0"/>
              <a:t>Wiener uses the Slurm workload manager to launch and manage jobs. A batch script with special parameters tells Slurm the configuration we want to use. This script is submitted using the </a:t>
            </a:r>
            <a:r>
              <a:rPr lang="en-AU" sz="1600" dirty="0" err="1"/>
              <a:t>sbatch</a:t>
            </a:r>
            <a:r>
              <a:rPr lang="en-AU" sz="1600" dirty="0"/>
              <a:t> command.</a:t>
            </a:r>
          </a:p>
          <a:p>
            <a:pPr marL="0" indent="0">
              <a:buNone/>
            </a:pPr>
            <a:r>
              <a:rPr lang="en-AU" sz="1600" dirty="0"/>
              <a:t>A sample script job.sh has been provided with our code samples. This script tells Slurm that we want to run a job using four GPUs.</a:t>
            </a:r>
          </a:p>
        </p:txBody>
      </p:sp>
      <p:sp>
        <p:nvSpPr>
          <p:cNvPr id="3" name="Title 2">
            <a:extLst>
              <a:ext uri="{FF2B5EF4-FFF2-40B4-BE49-F238E27FC236}">
                <a16:creationId xmlns:a16="http://schemas.microsoft.com/office/drawing/2014/main" id="{871DD63A-B633-4125-BE08-5EF00666D4BD}"/>
              </a:ext>
            </a:extLst>
          </p:cNvPr>
          <p:cNvSpPr>
            <a:spLocks noGrp="1"/>
          </p:cNvSpPr>
          <p:nvPr>
            <p:ph type="title"/>
          </p:nvPr>
        </p:nvSpPr>
        <p:spPr>
          <a:xfrm>
            <a:off x="838201" y="629792"/>
            <a:ext cx="3526535" cy="1279522"/>
          </a:xfrm>
        </p:spPr>
        <p:txBody>
          <a:bodyPr>
            <a:normAutofit fontScale="90000"/>
          </a:bodyPr>
          <a:lstStyle/>
          <a:p>
            <a:r>
              <a:rPr lang="en-AU" dirty="0"/>
              <a:t>Running Horovod Code</a:t>
            </a:r>
          </a:p>
        </p:txBody>
      </p:sp>
      <p:graphicFrame>
        <p:nvGraphicFramePr>
          <p:cNvPr id="4" name="Table 4">
            <a:extLst>
              <a:ext uri="{FF2B5EF4-FFF2-40B4-BE49-F238E27FC236}">
                <a16:creationId xmlns:a16="http://schemas.microsoft.com/office/drawing/2014/main" id="{7BB30164-B4CC-4863-921A-D445D970FED9}"/>
              </a:ext>
            </a:extLst>
          </p:cNvPr>
          <p:cNvGraphicFramePr>
            <a:graphicFrameLocks noGrp="1"/>
          </p:cNvGraphicFramePr>
          <p:nvPr>
            <p:extLst>
              <p:ext uri="{D42A27DB-BD31-4B8C-83A1-F6EECF244321}">
                <p14:modId xmlns:p14="http://schemas.microsoft.com/office/powerpoint/2010/main" val="1656734387"/>
              </p:ext>
            </p:extLst>
          </p:nvPr>
        </p:nvGraphicFramePr>
        <p:xfrm>
          <a:off x="4399662" y="890038"/>
          <a:ext cx="6881113" cy="5466311"/>
        </p:xfrm>
        <a:graphic>
          <a:graphicData uri="http://schemas.openxmlformats.org/drawingml/2006/table">
            <a:tbl>
              <a:tblPr>
                <a:tableStyleId>{2D5ABB26-0587-4C30-8999-92F81FD0307C}</a:tableStyleId>
              </a:tblPr>
              <a:tblGrid>
                <a:gridCol w="2212843">
                  <a:extLst>
                    <a:ext uri="{9D8B030D-6E8A-4147-A177-3AD203B41FA5}">
                      <a16:colId xmlns:a16="http://schemas.microsoft.com/office/drawing/2014/main" val="3044694531"/>
                    </a:ext>
                  </a:extLst>
                </a:gridCol>
                <a:gridCol w="4668270">
                  <a:extLst>
                    <a:ext uri="{9D8B030D-6E8A-4147-A177-3AD203B41FA5}">
                      <a16:colId xmlns:a16="http://schemas.microsoft.com/office/drawing/2014/main" val="2952592093"/>
                    </a:ext>
                  </a:extLst>
                </a:gridCol>
              </a:tblGrid>
              <a:tr h="260301">
                <a:tc>
                  <a:txBody>
                    <a:bodyPr/>
                    <a:lstStyle/>
                    <a:p>
                      <a:pPr marL="0">
                        <a:spcBef>
                          <a:spcPts val="600"/>
                        </a:spcBef>
                        <a:spcAft>
                          <a:spcPts val="600"/>
                        </a:spcAft>
                      </a:pPr>
                      <a:r>
                        <a:rPr lang="en-AU" sz="1050" b="1" i="0" dirty="0">
                          <a:solidFill>
                            <a:schemeClr val="tx1"/>
                          </a:solidFill>
                        </a:rPr>
                        <a:t>#!/bin/bash</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Specify that this is a bash script.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2355934"/>
                  </a:ext>
                </a:extLst>
              </a:tr>
              <a:tr h="260301">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--job-name=SGD-Train</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A job a name is useful to identify to jobs in the queuing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604297"/>
                  </a:ext>
                </a:extLst>
              </a:tr>
              <a:tr h="922884">
                <a:tc>
                  <a:txBody>
                    <a:bodyPr/>
                    <a:lstStyle/>
                    <a:p>
                      <a:pPr marL="0">
                        <a:spcBef>
                          <a:spcPts val="600"/>
                        </a:spcBef>
                        <a:spcAft>
                          <a:spcPts val="600"/>
                        </a:spcAft>
                      </a:pPr>
                      <a:r>
                        <a:rPr lang="en-AU" sz="1050" b="1" i="0" dirty="0">
                          <a:solidFill>
                            <a:schemeClr val="tx1"/>
                          </a:solidFill>
                        </a:rPr>
                        <a:t>#SBATCH --output=</a:t>
                      </a:r>
                      <a:r>
                        <a:rPr lang="en-AU" sz="1050" b="1" i="0" dirty="0" err="1">
                          <a:solidFill>
                            <a:schemeClr val="tx1"/>
                          </a:solidFill>
                        </a:rPr>
                        <a:t>slurm</a:t>
                      </a:r>
                      <a:r>
                        <a:rPr lang="en-AU" sz="1050" b="1" i="0" dirty="0">
                          <a:solidFill>
                            <a:schemeClr val="tx1"/>
                          </a:solidFill>
                        </a:rPr>
                        <a:t>-%</a:t>
                      </a:r>
                      <a:r>
                        <a:rPr lang="en-AU" sz="1050" b="1" i="0" dirty="0" err="1">
                          <a:solidFill>
                            <a:schemeClr val="tx1"/>
                          </a:solidFill>
                        </a:rPr>
                        <a:t>j.out</a:t>
                      </a:r>
                      <a:br>
                        <a:rPr lang="en-AU" sz="1050" b="1" i="0" dirty="0">
                          <a:solidFill>
                            <a:schemeClr val="tx1"/>
                          </a:solidFill>
                        </a:rPr>
                      </a:br>
                      <a:r>
                        <a:rPr lang="en-AU" sz="1050" b="1" i="0" dirty="0">
                          <a:solidFill>
                            <a:schemeClr val="tx1"/>
                          </a:solidFill>
                        </a:rPr>
                        <a:t>#SBATCH --error=</a:t>
                      </a:r>
                      <a:r>
                        <a:rPr lang="en-AU" sz="1050" b="1" i="0" dirty="0" err="1">
                          <a:solidFill>
                            <a:schemeClr val="tx1"/>
                          </a:solidFill>
                        </a:rPr>
                        <a:t>slurm</a:t>
                      </a:r>
                      <a:r>
                        <a:rPr lang="en-AU" sz="1050" b="1" i="0" dirty="0">
                          <a:solidFill>
                            <a:schemeClr val="tx1"/>
                          </a:solidFill>
                        </a:rPr>
                        <a:t>-%</a:t>
                      </a:r>
                      <a:r>
                        <a:rPr lang="en-AU" sz="1050" b="1" i="0" dirty="0" err="1">
                          <a:solidFill>
                            <a:schemeClr val="tx1"/>
                          </a:solidFill>
                        </a:rPr>
                        <a:t>j.err</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Errors and output for running processes will be sent to these files. By default Slurm will write errors and errors to the same file; here two files will be used. These files are created in the directory that the </a:t>
                      </a:r>
                      <a:r>
                        <a:rPr lang="en-AU" sz="1050" dirty="0" err="1"/>
                        <a:t>sbatch</a:t>
                      </a:r>
                      <a:r>
                        <a:rPr lang="en-AU" sz="1050" dirty="0"/>
                        <a:t> command was run. If you want to place them elsewhere the directories must already exist. The job id will be appended to the filenames.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3305009"/>
                  </a:ext>
                </a:extLst>
              </a:tr>
              <a:tr h="425946">
                <a:tc>
                  <a:txBody>
                    <a:bodyPr/>
                    <a:lstStyle/>
                    <a:p>
                      <a:pPr marL="0">
                        <a:spcBef>
                          <a:spcPts val="600"/>
                        </a:spcBef>
                        <a:spcAft>
                          <a:spcPts val="600"/>
                        </a:spcAft>
                      </a:pPr>
                      <a:r>
                        <a:rPr lang="en-AU" sz="1050" b="1" i="0" dirty="0">
                          <a:solidFill>
                            <a:schemeClr val="tx1"/>
                          </a:solidFill>
                        </a:rPr>
                        <a:t>#SBATCH --nodes=1</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Number of nodes to use combined with the </a:t>
                      </a:r>
                      <a:r>
                        <a:rPr lang="en-AU" sz="1050" dirty="0" err="1"/>
                        <a:t>gres</a:t>
                      </a:r>
                      <a:r>
                        <a:rPr lang="en-AU" sz="1050" dirty="0"/>
                        <a:t> option (bellow) will determine the number of processes allocated to run the job.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66191612"/>
                  </a:ext>
                </a:extLst>
              </a:tr>
              <a:tr h="1727449">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a:t>
                      </a:r>
                      <a:r>
                        <a:rPr lang="en-AU" sz="1050" b="1" i="0" dirty="0" err="1">
                          <a:solidFill>
                            <a:schemeClr val="tx1"/>
                          </a:solidFill>
                        </a:rPr>
                        <a:t>gres</a:t>
                      </a:r>
                      <a:r>
                        <a:rPr lang="en-AU" sz="1050" b="1" i="0" dirty="0">
                          <a:solidFill>
                            <a:schemeClr val="tx1"/>
                          </a:solidFill>
                        </a:rPr>
                        <a:t>=gpu:tesla-smx2:4</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Determines what type of node will be allocated.  Wiener has two types of node for running deep learning jobs:</a:t>
                      </a:r>
                    </a:p>
                    <a:p>
                      <a:pPr marL="0" indent="0" defTabSz="895350">
                        <a:spcBef>
                          <a:spcPts val="600"/>
                        </a:spcBef>
                        <a:spcAft>
                          <a:spcPts val="600"/>
                        </a:spcAft>
                        <a:tabLst>
                          <a:tab pos="895350" algn="r"/>
                          <a:tab pos="985838" algn="l"/>
                        </a:tabLst>
                      </a:pPr>
                      <a:r>
                        <a:rPr lang="en-AU" sz="1050" b="1" dirty="0"/>
                        <a:t>	tesla</a:t>
                      </a:r>
                      <a:r>
                        <a:rPr lang="en-AU" sz="1050" dirty="0"/>
                        <a:t>:	a maximum of 2 GPUs per node, 16GB of GPU memory per GPU</a:t>
                      </a:r>
                    </a:p>
                    <a:p>
                      <a:pPr marL="0" indent="0" defTabSz="895350">
                        <a:spcBef>
                          <a:spcPts val="600"/>
                        </a:spcBef>
                        <a:spcAft>
                          <a:spcPts val="600"/>
                        </a:spcAft>
                        <a:tabLst>
                          <a:tab pos="895350" algn="r"/>
                          <a:tab pos="985838" algn="l"/>
                        </a:tabLst>
                      </a:pPr>
                      <a:r>
                        <a:rPr lang="en-AU" sz="1050" b="1" dirty="0"/>
                        <a:t>	tesla-smx2</a:t>
                      </a:r>
                      <a:r>
                        <a:rPr lang="en-AU" sz="1050" dirty="0"/>
                        <a:t>:	a maximum of 4 GPUs per node, 32GB of GPU memory per GPU</a:t>
                      </a:r>
                    </a:p>
                    <a:p>
                      <a:pPr marL="0">
                        <a:spcBef>
                          <a:spcPts val="600"/>
                        </a:spcBef>
                        <a:spcAft>
                          <a:spcPts val="600"/>
                        </a:spcAft>
                      </a:pPr>
                      <a:r>
                        <a:rPr lang="en-AU" sz="1050" dirty="0"/>
                        <a:t>The syntax is </a:t>
                      </a:r>
                      <a:r>
                        <a:rPr lang="en-AU" sz="1050" dirty="0" err="1"/>
                        <a:t>gres</a:t>
                      </a:r>
                      <a:r>
                        <a:rPr lang="en-AU" sz="1050" dirty="0"/>
                        <a:t>=</a:t>
                      </a:r>
                      <a:r>
                        <a:rPr lang="en-AU" sz="1050" dirty="0" err="1"/>
                        <a:t>gpu:</a:t>
                      </a:r>
                      <a:r>
                        <a:rPr lang="en-AU" sz="1050" i="1" dirty="0" err="1"/>
                        <a:t>node_type</a:t>
                      </a:r>
                      <a:r>
                        <a:rPr lang="en-AU" sz="1050" dirty="0" err="1"/>
                        <a:t>:</a:t>
                      </a:r>
                      <a:r>
                        <a:rPr lang="en-AU" sz="1050" i="1" dirty="0" err="1"/>
                        <a:t>number_of_gpus</a:t>
                      </a:r>
                      <a:r>
                        <a:rPr lang="en-AU" sz="1050" i="1" dirty="0"/>
                        <a:t>. </a:t>
                      </a:r>
                      <a:r>
                        <a:rPr lang="en-AU" sz="1050" dirty="0"/>
                        <a:t>The number of GPUs is per node. Multiply the number of nodes requested by the number of GPUs requested for total number of GPUs allocated.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27119299"/>
                  </a:ext>
                </a:extLst>
              </a:tr>
              <a:tr h="425946">
                <a:tc>
                  <a:txBody>
                    <a:bodyPr/>
                    <a:lstStyle/>
                    <a:p>
                      <a:pPr marL="0">
                        <a:spcBef>
                          <a:spcPts val="600"/>
                        </a:spcBef>
                        <a:spcAft>
                          <a:spcPts val="600"/>
                        </a:spcAft>
                      </a:pPr>
                      <a:r>
                        <a:rPr lang="en-AU" sz="1050" b="1" i="0" dirty="0">
                          <a:solidFill>
                            <a:schemeClr val="tx1"/>
                          </a:solidFill>
                        </a:rPr>
                        <a:t>#SBATCH --</a:t>
                      </a:r>
                      <a:r>
                        <a:rPr lang="en-AU" sz="1050" b="1" i="0" dirty="0" err="1">
                          <a:solidFill>
                            <a:schemeClr val="tx1"/>
                          </a:solidFill>
                        </a:rPr>
                        <a:t>ntasks</a:t>
                      </a:r>
                      <a:r>
                        <a:rPr lang="en-AU" sz="1050" b="1" i="0" dirty="0">
                          <a:solidFill>
                            <a:schemeClr val="tx1"/>
                          </a:solidFill>
                        </a:rPr>
                        <a:t>-per-node=4</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The number of tasks per node. This needs to match the number of GPUs per node. Number of tasks is the same as the number of processes that will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4107557"/>
                  </a:ext>
                </a:extLst>
              </a:tr>
              <a:tr h="591592">
                <a:tc>
                  <a:txBody>
                    <a:bodyPr/>
                    <a:lstStyle/>
                    <a:p>
                      <a:pPr marL="0">
                        <a:spcBef>
                          <a:spcPts val="600"/>
                        </a:spcBef>
                        <a:spcAft>
                          <a:spcPts val="600"/>
                        </a:spcAft>
                      </a:pPr>
                      <a:r>
                        <a:rPr lang="en-AU" sz="1050" b="1" i="0" dirty="0">
                          <a:solidFill>
                            <a:schemeClr val="tx1"/>
                          </a:solidFill>
                        </a:rPr>
                        <a:t>#SBATCH --</a:t>
                      </a:r>
                      <a:r>
                        <a:rPr lang="en-AU" sz="1050" b="1" i="0" dirty="0" err="1">
                          <a:solidFill>
                            <a:schemeClr val="tx1"/>
                          </a:solidFill>
                        </a:rPr>
                        <a:t>cpus</a:t>
                      </a:r>
                      <a:r>
                        <a:rPr lang="en-AU" sz="1050" b="1" i="0" dirty="0">
                          <a:solidFill>
                            <a:schemeClr val="tx1"/>
                          </a:solidFill>
                        </a:rPr>
                        <a:t>-per-task=7</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All nodes on Wiener have 28 CPUs. Setting 7 CPUs per GPU is a simple way to scale CPUs with GPU usage. If all GPUs in a node are </a:t>
                      </a:r>
                      <a:r>
                        <a:rPr lang="en-AU" sz="1050" i="1" dirty="0"/>
                        <a:t>to b</a:t>
                      </a:r>
                      <a:r>
                        <a:rPr lang="en-AU" sz="1050" dirty="0"/>
                        <a:t>e used we will use all the available CPUs as well.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66445306"/>
                  </a:ext>
                </a:extLst>
              </a:tr>
              <a:tr h="425946">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AU" sz="1050" b="1" i="0" u="none" strike="noStrike" kern="1200" cap="none" spc="0" normalizeH="0" baseline="0" noProof="0" dirty="0">
                          <a:ln>
                            <a:noFill/>
                          </a:ln>
                          <a:solidFill>
                            <a:schemeClr val="tx1"/>
                          </a:solidFill>
                          <a:effectLst/>
                          <a:uLnTx/>
                          <a:uFillTx/>
                          <a:latin typeface="+mn-lt"/>
                          <a:ea typeface="+mn-ea"/>
                          <a:cs typeface="+mn-cs"/>
                        </a:rPr>
                        <a:t>#SBATCH --mem-per-</a:t>
                      </a:r>
                      <a:r>
                        <a:rPr kumimoji="0" lang="en-AU" sz="1050" b="1" i="0" u="none" strike="noStrike" kern="1200" cap="none" spc="0" normalizeH="0" baseline="0" noProof="0" dirty="0" err="1">
                          <a:ln>
                            <a:noFill/>
                          </a:ln>
                          <a:solidFill>
                            <a:schemeClr val="tx1"/>
                          </a:solidFill>
                          <a:effectLst/>
                          <a:uLnTx/>
                          <a:uFillTx/>
                          <a:latin typeface="+mn-lt"/>
                          <a:ea typeface="+mn-ea"/>
                          <a:cs typeface="+mn-cs"/>
                        </a:rPr>
                        <a:t>cpu</a:t>
                      </a:r>
                      <a:r>
                        <a:rPr kumimoji="0" lang="en-AU" sz="1050" b="1" i="0" u="none" strike="noStrike" kern="1200" cap="none" spc="0" normalizeH="0" baseline="0" noProof="0" dirty="0">
                          <a:ln>
                            <a:noFill/>
                          </a:ln>
                          <a:solidFill>
                            <a:schemeClr val="tx1"/>
                          </a:solidFill>
                          <a:effectLst/>
                          <a:uLnTx/>
                          <a:uFillTx/>
                          <a:latin typeface="+mn-lt"/>
                          <a:ea typeface="+mn-ea"/>
                          <a:cs typeface="+mn-cs"/>
                        </a:rPr>
                        <a:t>=12G</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Memory is scaled using the same principal as CPUs. 345G is the maximum practical limit when using four GPUs.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9516112"/>
                  </a:ext>
                </a:extLst>
              </a:tr>
              <a:tr h="425946">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--partition=LMA</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The tesla and tesla-smx2 nodes used for the workshop are in the LMA partition of the cluster.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22402188"/>
                  </a:ext>
                </a:extLst>
              </a:tr>
            </a:tbl>
          </a:graphicData>
        </a:graphic>
      </p:graphicFrame>
      <p:sp>
        <p:nvSpPr>
          <p:cNvPr id="5" name="Date Placeholder 4">
            <a:extLst>
              <a:ext uri="{FF2B5EF4-FFF2-40B4-BE49-F238E27FC236}">
                <a16:creationId xmlns:a16="http://schemas.microsoft.com/office/drawing/2014/main" id="{3F161B12-BFA0-42B9-AA52-9B15C390224A}"/>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0EB25C71-6E5B-4700-96BF-447CCE9ABD85}"/>
              </a:ext>
            </a:extLst>
          </p:cNvPr>
          <p:cNvSpPr>
            <a:spLocks noGrp="1"/>
          </p:cNvSpPr>
          <p:nvPr>
            <p:ph type="sldNum" sz="quarter" idx="12"/>
          </p:nvPr>
        </p:nvSpPr>
        <p:spPr/>
        <p:txBody>
          <a:bodyPr/>
          <a:lstStyle/>
          <a:p>
            <a:fld id="{915116A8-D034-43C4-BA9A-D4A1A2020C6E}" type="slidenum">
              <a:rPr lang="en-AU" smtClean="0"/>
              <a:t>13</a:t>
            </a:fld>
            <a:endParaRPr lang="en-AU"/>
          </a:p>
        </p:txBody>
      </p:sp>
    </p:spTree>
    <p:extLst>
      <p:ext uri="{BB962C8B-B14F-4D97-AF65-F5344CB8AC3E}">
        <p14:creationId xmlns:p14="http://schemas.microsoft.com/office/powerpoint/2010/main" val="192458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1624" y="1840301"/>
            <a:ext cx="3386201" cy="3820403"/>
          </a:xfrm>
        </p:spPr>
        <p:txBody>
          <a:bodyPr>
            <a:noAutofit/>
          </a:bodyPr>
          <a:lstStyle/>
          <a:p>
            <a:pPr marL="0" indent="0">
              <a:buNone/>
            </a:pPr>
            <a:r>
              <a:rPr lang="en-AU" sz="1600" dirty="0"/>
              <a:t>The latter section of the script is concerned with setting up the python and Horovod environment used by all the processes. The last part launches the processes with the mpiexec command.</a:t>
            </a:r>
          </a:p>
          <a:p>
            <a:pPr marL="0" indent="0">
              <a:buNone/>
            </a:pPr>
            <a:r>
              <a:rPr lang="en-AU" sz="1600" dirty="0"/>
              <a:t>Mpiexec starts the processes and ensures that environment variables are passed to them. It also passes runtime information to Horovod such as rank and local rank and total number of processes.</a:t>
            </a:r>
          </a:p>
          <a:p>
            <a:pPr marL="0" indent="0">
              <a:buNone/>
            </a:pPr>
            <a:r>
              <a:rPr lang="en-AU" sz="1600" dirty="0"/>
              <a:t>The script is submitted to the queueing system by executing </a:t>
            </a:r>
            <a:r>
              <a:rPr lang="en-AU" sz="1600" dirty="0" err="1"/>
              <a:t>sbatch</a:t>
            </a:r>
            <a:r>
              <a:rPr lang="en-AU" sz="1600" dirty="0"/>
              <a:t> run-job.sh from the command line.</a:t>
            </a:r>
          </a:p>
        </p:txBody>
      </p:sp>
      <p:graphicFrame>
        <p:nvGraphicFramePr>
          <p:cNvPr id="4" name="Table 4">
            <a:extLst>
              <a:ext uri="{FF2B5EF4-FFF2-40B4-BE49-F238E27FC236}">
                <a16:creationId xmlns:a16="http://schemas.microsoft.com/office/drawing/2014/main" id="{7BB30164-B4CC-4863-921A-D445D970FED9}"/>
              </a:ext>
            </a:extLst>
          </p:cNvPr>
          <p:cNvGraphicFramePr>
            <a:graphicFrameLocks noGrp="1"/>
          </p:cNvGraphicFramePr>
          <p:nvPr>
            <p:extLst>
              <p:ext uri="{D42A27DB-BD31-4B8C-83A1-F6EECF244321}">
                <p14:modId xmlns:p14="http://schemas.microsoft.com/office/powerpoint/2010/main" val="2837209486"/>
              </p:ext>
            </p:extLst>
          </p:nvPr>
        </p:nvGraphicFramePr>
        <p:xfrm>
          <a:off x="4418402" y="890270"/>
          <a:ext cx="6862373" cy="2537460"/>
        </p:xfrm>
        <a:graphic>
          <a:graphicData uri="http://schemas.openxmlformats.org/drawingml/2006/table">
            <a:tbl>
              <a:tblPr>
                <a:tableStyleId>{2D5ABB26-0587-4C30-8999-92F81FD0307C}</a:tableStyleId>
              </a:tblPr>
              <a:tblGrid>
                <a:gridCol w="3037201">
                  <a:extLst>
                    <a:ext uri="{9D8B030D-6E8A-4147-A177-3AD203B41FA5}">
                      <a16:colId xmlns:a16="http://schemas.microsoft.com/office/drawing/2014/main" val="3044694531"/>
                    </a:ext>
                  </a:extLst>
                </a:gridCol>
                <a:gridCol w="3825172">
                  <a:extLst>
                    <a:ext uri="{9D8B030D-6E8A-4147-A177-3AD203B41FA5}">
                      <a16:colId xmlns:a16="http://schemas.microsoft.com/office/drawing/2014/main" val="2952592093"/>
                    </a:ext>
                  </a:extLst>
                </a:gridCol>
              </a:tblGrid>
              <a:tr h="0">
                <a:tc>
                  <a:txBody>
                    <a:bodyPr/>
                    <a:lstStyle/>
                    <a:p>
                      <a:pPr>
                        <a:spcBef>
                          <a:spcPts val="600"/>
                        </a:spcBef>
                        <a:spcAft>
                          <a:spcPts val="600"/>
                        </a:spcAft>
                      </a:pPr>
                      <a:r>
                        <a:rPr lang="en-AU" sz="1050" b="1" dirty="0">
                          <a:solidFill>
                            <a:srgbClr val="3F3F3F"/>
                          </a:solidFill>
                        </a:rPr>
                        <a:t>module load anaconda/3.7</a:t>
                      </a:r>
                      <a:br>
                        <a:rPr lang="en-AU" sz="1050" b="1" dirty="0">
                          <a:solidFill>
                            <a:srgbClr val="3F3F3F"/>
                          </a:solidFill>
                        </a:rPr>
                      </a:br>
                      <a:r>
                        <a:rPr lang="en-AU" sz="1050" b="1" dirty="0">
                          <a:solidFill>
                            <a:srgbClr val="3F3F3F"/>
                          </a:solidFill>
                        </a:rPr>
                        <a:t>module load </a:t>
                      </a:r>
                      <a:r>
                        <a:rPr lang="en-AU" sz="1050" b="1" dirty="0" err="1">
                          <a:solidFill>
                            <a:srgbClr val="3F3F3F"/>
                          </a:solidFill>
                        </a:rPr>
                        <a:t>cuda</a:t>
                      </a:r>
                      <a:r>
                        <a:rPr lang="en-AU" sz="1050" b="1" dirty="0">
                          <a:solidFill>
                            <a:srgbClr val="3F3F3F"/>
                          </a:solidFill>
                        </a:rPr>
                        <a:t>/11.3.0</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Load the required modules required to run our 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2355934"/>
                  </a:ext>
                </a:extLst>
              </a:tr>
              <a:tr h="129825">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dirty="0">
                          <a:solidFill>
                            <a:srgbClr val="3F3F3F"/>
                          </a:solidFill>
                        </a:rPr>
                        <a:t>unset CONDA_ENVS_PATH</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1" dirty="0"/>
                        <a:t>Important! </a:t>
                      </a:r>
                      <a:r>
                        <a:rPr lang="en-AU" sz="1050" b="0" dirty="0"/>
                        <a:t>Wiener’s module system sets this environment variable. It must be cleared in order to for our .</a:t>
                      </a:r>
                      <a:r>
                        <a:rPr lang="en-AU" sz="1050" b="0" dirty="0" err="1"/>
                        <a:t>condarc</a:t>
                      </a:r>
                      <a:r>
                        <a:rPr lang="en-AU" sz="1050" b="0" dirty="0"/>
                        <a:t> file to be used properly.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604297"/>
                  </a:ext>
                </a:extLst>
              </a:tr>
              <a:tr h="0">
                <a:tc>
                  <a:txBody>
                    <a:bodyPr/>
                    <a:lstStyle/>
                    <a:p>
                      <a:pPr>
                        <a:spcBef>
                          <a:spcPts val="600"/>
                        </a:spcBef>
                        <a:spcAft>
                          <a:spcPts val="600"/>
                        </a:spcAft>
                      </a:pPr>
                      <a:r>
                        <a:rPr lang="en-AU" sz="1050" b="1" dirty="0">
                          <a:solidFill>
                            <a:srgbClr val="3F3F3F"/>
                          </a:solidFill>
                        </a:rPr>
                        <a:t>export HOROVOD_CUDA_HOME=$CUDA_HOME</a:t>
                      </a:r>
                      <a:br>
                        <a:rPr lang="en-AU" sz="1050" b="1" dirty="0">
                          <a:solidFill>
                            <a:srgbClr val="3F3F3F"/>
                          </a:solidFill>
                        </a:rPr>
                      </a:br>
                      <a:r>
                        <a:rPr lang="en-AU" sz="1050" b="1" dirty="0">
                          <a:solidFill>
                            <a:srgbClr val="3F3F3F"/>
                          </a:solidFill>
                        </a:rPr>
                        <a:t>export HOROVOD_GPU_OPERATIONS=NCCL</a:t>
                      </a:r>
                      <a:br>
                        <a:rPr lang="en-AU" sz="1050" b="1" dirty="0">
                          <a:solidFill>
                            <a:srgbClr val="3F3F3F"/>
                          </a:solidFill>
                        </a:rPr>
                      </a:br>
                      <a:r>
                        <a:rPr lang="en-AU" sz="1050" b="1" dirty="0">
                          <a:solidFill>
                            <a:srgbClr val="3F3F3F"/>
                          </a:solidFill>
                        </a:rPr>
                        <a:t>export NCCL_DEBUG=WARN </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Create and set Horovod specific environment variables.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3305009"/>
                  </a:ext>
                </a:extLst>
              </a:tr>
              <a:tr h="0">
                <a:tc>
                  <a:txBody>
                    <a:bodyPr/>
                    <a:lstStyle/>
                    <a:p>
                      <a:pPr>
                        <a:spcBef>
                          <a:spcPts val="600"/>
                        </a:spcBef>
                        <a:spcAft>
                          <a:spcPts val="600"/>
                        </a:spcAft>
                      </a:pPr>
                      <a:r>
                        <a:rPr lang="en-AU" sz="1050" b="1" dirty="0">
                          <a:solidFill>
                            <a:srgbClr val="3F3F3F"/>
                          </a:solidFill>
                        </a:rPr>
                        <a:t>eval "$(</a:t>
                      </a:r>
                      <a:r>
                        <a:rPr lang="en-AU" sz="1050" b="1" dirty="0" err="1">
                          <a:solidFill>
                            <a:srgbClr val="3F3F3F"/>
                          </a:solidFill>
                        </a:rPr>
                        <a:t>conda</a:t>
                      </a:r>
                      <a:r>
                        <a:rPr lang="en-AU" sz="1050" b="1" dirty="0">
                          <a:solidFill>
                            <a:srgbClr val="3F3F3F"/>
                          </a:solidFill>
                        </a:rPr>
                        <a:t> </a:t>
                      </a:r>
                      <a:r>
                        <a:rPr lang="en-AU" sz="1050" b="1" dirty="0" err="1">
                          <a:solidFill>
                            <a:srgbClr val="3F3F3F"/>
                          </a:solidFill>
                        </a:rPr>
                        <a:t>shell.bash</a:t>
                      </a:r>
                      <a:r>
                        <a:rPr lang="en-AU" sz="1050" b="1" dirty="0">
                          <a:solidFill>
                            <a:srgbClr val="3F3F3F"/>
                          </a:solidFill>
                        </a:rPr>
                        <a:t> hook)“</a:t>
                      </a:r>
                      <a:br>
                        <a:rPr lang="en-AU" sz="1050" b="1" dirty="0">
                          <a:solidFill>
                            <a:srgbClr val="3F3F3F"/>
                          </a:solidFill>
                        </a:rPr>
                      </a:br>
                      <a:r>
                        <a:rPr lang="en-AU" sz="1050" b="1" dirty="0" err="1">
                          <a:solidFill>
                            <a:srgbClr val="3F3F3F"/>
                          </a:solidFill>
                        </a:rPr>
                        <a:t>conda</a:t>
                      </a:r>
                      <a:r>
                        <a:rPr lang="en-AU" sz="1050" b="1" dirty="0">
                          <a:solidFill>
                            <a:srgbClr val="3F3F3F"/>
                          </a:solidFill>
                        </a:rPr>
                        <a:t> activate data-science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Active the </a:t>
                      </a:r>
                      <a:r>
                        <a:rPr lang="en-AU" sz="1050" b="0" dirty="0" err="1"/>
                        <a:t>conda</a:t>
                      </a:r>
                      <a:r>
                        <a:rPr lang="en-AU" sz="1050" b="0" dirty="0"/>
                        <a:t> environment that supports Horovod.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27119299"/>
                  </a:ext>
                </a:extLst>
              </a:tr>
              <a:tr h="406632">
                <a:tc>
                  <a:txBody>
                    <a:bodyPr/>
                    <a:lstStyle/>
                    <a:p>
                      <a:pPr>
                        <a:spcBef>
                          <a:spcPts val="600"/>
                        </a:spcBef>
                        <a:spcAft>
                          <a:spcPts val="600"/>
                        </a:spcAft>
                      </a:pPr>
                      <a:r>
                        <a:rPr lang="en-AU" sz="1050" b="1" dirty="0">
                          <a:solidFill>
                            <a:srgbClr val="3F3F3F"/>
                          </a:solidFill>
                        </a:rPr>
                        <a:t>mpiexec -np ${SLURM_NTASKS} \</a:t>
                      </a:r>
                      <a:br>
                        <a:rPr lang="en-AU" sz="1050" b="1" dirty="0">
                          <a:solidFill>
                            <a:srgbClr val="3F3F3F"/>
                          </a:solidFill>
                        </a:rPr>
                      </a:br>
                      <a:r>
                        <a:rPr lang="en-AU" sz="1050" b="1" dirty="0">
                          <a:solidFill>
                            <a:srgbClr val="3F3F3F"/>
                          </a:solidFill>
                        </a:rPr>
                        <a:t>    -bind-to none -map-by slot \</a:t>
                      </a:r>
                      <a:br>
                        <a:rPr lang="en-AU" sz="1050" b="1" dirty="0">
                          <a:solidFill>
                            <a:srgbClr val="3F3F3F"/>
                          </a:solidFill>
                        </a:rPr>
                      </a:br>
                      <a:r>
                        <a:rPr lang="en-AU" sz="1050" b="1" dirty="0">
                          <a:solidFill>
                            <a:srgbClr val="3F3F3F"/>
                          </a:solidFill>
                        </a:rPr>
                        <a:t>    python multi-fashion-minst.py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Execute the code using multiple processes.  The bind slot option enables GPU to process mappings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4107557"/>
                  </a:ext>
                </a:extLst>
              </a:tr>
            </a:tbl>
          </a:graphicData>
        </a:graphic>
      </p:graphicFrame>
      <p:sp>
        <p:nvSpPr>
          <p:cNvPr id="5" name="Date Placeholder 4">
            <a:extLst>
              <a:ext uri="{FF2B5EF4-FFF2-40B4-BE49-F238E27FC236}">
                <a16:creationId xmlns:a16="http://schemas.microsoft.com/office/drawing/2014/main" id="{30FC6886-BD1C-4E8E-B632-AD9BD2D02E8D}"/>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15145D17-52E0-437F-A2D3-B1B88B6750C6}"/>
              </a:ext>
            </a:extLst>
          </p:cNvPr>
          <p:cNvSpPr>
            <a:spLocks noGrp="1"/>
          </p:cNvSpPr>
          <p:nvPr>
            <p:ph type="sldNum" sz="quarter" idx="12"/>
          </p:nvPr>
        </p:nvSpPr>
        <p:spPr/>
        <p:txBody>
          <a:bodyPr/>
          <a:lstStyle/>
          <a:p>
            <a:fld id="{915116A8-D034-43C4-BA9A-D4A1A2020C6E}" type="slidenum">
              <a:rPr lang="en-AU" smtClean="0"/>
              <a:t>14</a:t>
            </a:fld>
            <a:endParaRPr lang="en-AU"/>
          </a:p>
        </p:txBody>
      </p:sp>
      <p:sp>
        <p:nvSpPr>
          <p:cNvPr id="7" name="Title 2">
            <a:extLst>
              <a:ext uri="{FF2B5EF4-FFF2-40B4-BE49-F238E27FC236}">
                <a16:creationId xmlns:a16="http://schemas.microsoft.com/office/drawing/2014/main" id="{2AB683AE-A167-4742-B846-D94AB2C6B676}"/>
              </a:ext>
            </a:extLst>
          </p:cNvPr>
          <p:cNvSpPr txBox="1">
            <a:spLocks/>
          </p:cNvSpPr>
          <p:nvPr/>
        </p:nvSpPr>
        <p:spPr>
          <a:xfrm>
            <a:off x="838201" y="629792"/>
            <a:ext cx="3526535" cy="127952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a:t>Running Horovod Code</a:t>
            </a:r>
            <a:endParaRPr lang="en-AU" dirty="0"/>
          </a:p>
        </p:txBody>
      </p:sp>
    </p:spTree>
    <p:extLst>
      <p:ext uri="{BB962C8B-B14F-4D97-AF65-F5344CB8AC3E}">
        <p14:creationId xmlns:p14="http://schemas.microsoft.com/office/powerpoint/2010/main" val="3339404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4C8D74-977A-4AB4-ADD5-673C1AA93BA4}"/>
              </a:ext>
            </a:extLst>
          </p:cNvPr>
          <p:cNvSpPr>
            <a:spLocks noGrp="1"/>
          </p:cNvSpPr>
          <p:nvPr>
            <p:ph idx="1"/>
          </p:nvPr>
        </p:nvSpPr>
        <p:spPr>
          <a:xfrm>
            <a:off x="795528" y="1307783"/>
            <a:ext cx="10719816" cy="829185"/>
          </a:xfrm>
        </p:spPr>
        <p:txBody>
          <a:bodyPr>
            <a:normAutofit/>
          </a:bodyPr>
          <a:lstStyle/>
          <a:p>
            <a:pPr marL="0" indent="0">
              <a:buNone/>
            </a:pPr>
            <a:r>
              <a:rPr lang="en-AU" sz="2000" dirty="0"/>
              <a:t>These are the changes made to the single process code in order to train the model with multiple GPUs. This section is concerned with initialising the process and binding one GPU to each process.</a:t>
            </a:r>
          </a:p>
        </p:txBody>
      </p:sp>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p:txBody>
          <a:bodyPr>
            <a:normAutofit/>
          </a:bodyPr>
          <a:lstStyle/>
          <a:p>
            <a:r>
              <a:rPr lang="en-AU" dirty="0"/>
              <a:t>Horovod Code</a:t>
            </a:r>
          </a:p>
        </p:txBody>
      </p:sp>
      <p:graphicFrame>
        <p:nvGraphicFramePr>
          <p:cNvPr id="4" name="Table 5">
            <a:extLst>
              <a:ext uri="{FF2B5EF4-FFF2-40B4-BE49-F238E27FC236}">
                <a16:creationId xmlns:a16="http://schemas.microsoft.com/office/drawing/2014/main" id="{C1D691EB-37BA-438A-ACA1-947146AAB12C}"/>
              </a:ext>
            </a:extLst>
          </p:cNvPr>
          <p:cNvGraphicFramePr>
            <a:graphicFrameLocks noGrp="1"/>
          </p:cNvGraphicFramePr>
          <p:nvPr>
            <p:extLst>
              <p:ext uri="{D42A27DB-BD31-4B8C-83A1-F6EECF244321}">
                <p14:modId xmlns:p14="http://schemas.microsoft.com/office/powerpoint/2010/main" val="2867295302"/>
              </p:ext>
            </p:extLst>
          </p:nvPr>
        </p:nvGraphicFramePr>
        <p:xfrm>
          <a:off x="1263238" y="2136968"/>
          <a:ext cx="9620662" cy="4114800"/>
        </p:xfrm>
        <a:graphic>
          <a:graphicData uri="http://schemas.openxmlformats.org/drawingml/2006/table">
            <a:tbl>
              <a:tblPr>
                <a:effectLst/>
                <a:tableStyleId>{5C22544A-7EE6-4342-B048-85BDC9FD1C3A}</a:tableStyleId>
              </a:tblPr>
              <a:tblGrid>
                <a:gridCol w="5729104">
                  <a:extLst>
                    <a:ext uri="{9D8B030D-6E8A-4147-A177-3AD203B41FA5}">
                      <a16:colId xmlns:a16="http://schemas.microsoft.com/office/drawing/2014/main" val="2437102275"/>
                    </a:ext>
                  </a:extLst>
                </a:gridCol>
                <a:gridCol w="3891558">
                  <a:extLst>
                    <a:ext uri="{9D8B030D-6E8A-4147-A177-3AD203B41FA5}">
                      <a16:colId xmlns:a16="http://schemas.microsoft.com/office/drawing/2014/main" val="3224658346"/>
                    </a:ext>
                  </a:extLst>
                </a:gridCol>
              </a:tblGrid>
              <a:tr h="1262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import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horovod</a:t>
                      </a:r>
                      <a:r>
                        <a:rPr kumimoji="0" lang="pt-BR"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tensorflow</a:t>
                      </a:r>
                      <a:r>
                        <a:rPr kumimoji="0" lang="pt-BR"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keras </a:t>
                      </a:r>
                      <a:r>
                        <a:rPr kumimoji="0" lang="pt-BR"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as</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hvd</a:t>
                      </a:r>
                      <a:endParaRPr lang="en-AU" dirty="0"/>
                    </a:p>
                  </a:txBody>
                  <a:tcPr>
                    <a:solidFill>
                      <a:srgbClr val="3F3F3F"/>
                    </a:solidFill>
                  </a:tcPr>
                </a:tc>
                <a:tc>
                  <a:txBody>
                    <a:bodyPr/>
                    <a:lstStyle/>
                    <a:p>
                      <a:r>
                        <a:rPr lang="en-AU" sz="1600" dirty="0">
                          <a:solidFill>
                            <a:schemeClr val="bg1">
                              <a:lumMod val="75000"/>
                            </a:schemeClr>
                          </a:solidFill>
                        </a:rPr>
                        <a:t>Import the library. Here we import the Keras version.</a:t>
                      </a:r>
                    </a:p>
                  </a:txBody>
                  <a:tcPr>
                    <a:solidFill>
                      <a:srgbClr val="3F3F3F"/>
                    </a:solidFill>
                  </a:tcPr>
                </a:tc>
                <a:extLst>
                  <a:ext uri="{0D108BD9-81ED-4DB2-BD59-A6C34878D82A}">
                    <a16:rowId xmlns:a16="http://schemas.microsoft.com/office/drawing/2014/main" val="3499017182"/>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hvd</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init</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Initialise Horovod.</a:t>
                      </a:r>
                    </a:p>
                  </a:txBody>
                  <a:tcPr>
                    <a:solidFill>
                      <a:srgbClr val="3F3F3F"/>
                    </a:solidFill>
                  </a:tcPr>
                </a:tc>
                <a:extLst>
                  <a:ext uri="{0D108BD9-81ED-4DB2-BD59-A6C34878D82A}">
                    <a16:rowId xmlns:a16="http://schemas.microsoft.com/office/drawing/2014/main" val="1785512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list_physical_devices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A3A3"/>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Obtain a list of GPUs on the node that this process is running on.</a:t>
                      </a:r>
                    </a:p>
                  </a:txBody>
                  <a:tcPr>
                    <a:solidFill>
                      <a:srgbClr val="3F3F3F"/>
                    </a:solidFill>
                  </a:tcPr>
                </a:tc>
                <a:extLst>
                  <a:ext uri="{0D108BD9-81ED-4DB2-BD59-A6C34878D82A}">
                    <a16:rowId xmlns:a16="http://schemas.microsoft.com/office/drawing/2014/main" val="3984612432"/>
                  </a:ext>
                </a:extLst>
              </a:tr>
              <a:tr h="1482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for</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in</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set_memory_growth</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True</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Do not use all the GPU memory at once. All process set this for all GPUs on a node even though they will only use one GPU. This is because TensorFlow will reserve all memory on all GPUs for any process by default. </a:t>
                      </a:r>
                    </a:p>
                  </a:txBody>
                  <a:tcPr>
                    <a:solidFill>
                      <a:srgbClr val="3F3F3F"/>
                    </a:solidFill>
                  </a:tcPr>
                </a:tc>
                <a:extLst>
                  <a:ext uri="{0D108BD9-81ED-4DB2-BD59-A6C34878D82A}">
                    <a16:rowId xmlns:a16="http://schemas.microsoft.com/office/drawing/2014/main" val="3048231955"/>
                  </a:ext>
                </a:extLst>
              </a:tr>
              <a:tr h="4586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if</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set_visible_devices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hvd</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local_rank</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a:ln>
                            <a:noFill/>
                          </a:ln>
                          <a:solidFill>
                            <a:srgbClr val="DCA3A3"/>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Bind this process identified by local rank to a single GPU. The Slurm script that runs the code ensures that there is a one to one relationship between the local rank of the process and GPUs on the node.</a:t>
                      </a:r>
                    </a:p>
                  </a:txBody>
                  <a:tcPr>
                    <a:solidFill>
                      <a:srgbClr val="3F3F3F"/>
                    </a:solidFill>
                  </a:tcPr>
                </a:tc>
                <a:extLst>
                  <a:ext uri="{0D108BD9-81ED-4DB2-BD59-A6C34878D82A}">
                    <a16:rowId xmlns:a16="http://schemas.microsoft.com/office/drawing/2014/main" val="731030847"/>
                  </a:ext>
                </a:extLst>
              </a:tr>
            </a:tbl>
          </a:graphicData>
        </a:graphic>
      </p:graphicFrame>
      <p:sp>
        <p:nvSpPr>
          <p:cNvPr id="5" name="Date Placeholder 4">
            <a:extLst>
              <a:ext uri="{FF2B5EF4-FFF2-40B4-BE49-F238E27FC236}">
                <a16:creationId xmlns:a16="http://schemas.microsoft.com/office/drawing/2014/main" id="{E8C7BC02-8F9A-4441-BCA4-B625EE36AEF7}"/>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61D0881A-4FD8-4C2A-8625-D9B1C6213B10}"/>
              </a:ext>
            </a:extLst>
          </p:cNvPr>
          <p:cNvSpPr>
            <a:spLocks noGrp="1"/>
          </p:cNvSpPr>
          <p:nvPr>
            <p:ph type="sldNum" sz="quarter" idx="12"/>
          </p:nvPr>
        </p:nvSpPr>
        <p:spPr/>
        <p:txBody>
          <a:bodyPr/>
          <a:lstStyle/>
          <a:p>
            <a:fld id="{915116A8-D034-43C4-BA9A-D4A1A2020C6E}" type="slidenum">
              <a:rPr lang="en-AU" smtClean="0"/>
              <a:t>15</a:t>
            </a:fld>
            <a:endParaRPr lang="en-AU"/>
          </a:p>
        </p:txBody>
      </p:sp>
    </p:spTree>
    <p:extLst>
      <p:ext uri="{BB962C8B-B14F-4D97-AF65-F5344CB8AC3E}">
        <p14:creationId xmlns:p14="http://schemas.microsoft.com/office/powerpoint/2010/main" val="31361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a:xfrm>
            <a:off x="803276" y="629792"/>
            <a:ext cx="10477500" cy="698676"/>
          </a:xfrm>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4177362560"/>
              </p:ext>
            </p:extLst>
          </p:nvPr>
        </p:nvGraphicFramePr>
        <p:xfrm>
          <a:off x="1271588" y="2136968"/>
          <a:ext cx="9612312" cy="2529840"/>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1115786">
                <a:tc>
                  <a:txBody>
                    <a:bodyPr/>
                    <a:lstStyle/>
                    <a:p>
                      <a:r>
                        <a:rPr lang="en-AU" sz="1400" dirty="0">
                          <a:solidFill>
                            <a:srgbClr val="DCDCCC"/>
                          </a:solidFill>
                          <a:highlight>
                            <a:srgbClr val="3F3F3F"/>
                          </a:highlight>
                        </a:rPr>
                        <a:t>opt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DistributedOptimizer</a:t>
                      </a:r>
                      <a:r>
                        <a:rPr lang="en-AU" sz="1400" b="1" dirty="0">
                          <a:solidFill>
                            <a:srgbClr val="9F9D6D"/>
                          </a:solidFill>
                          <a:highlight>
                            <a:srgbClr val="3F3F3F"/>
                          </a:highlight>
                        </a:rPr>
                        <a:t>(</a:t>
                      </a:r>
                      <a:r>
                        <a:rPr lang="en-AU" sz="1400" b="0" dirty="0">
                          <a:solidFill>
                            <a:srgbClr val="DCDCCC"/>
                          </a:solidFill>
                          <a:highlight>
                            <a:srgbClr val="3F3F3F"/>
                          </a:highlight>
                        </a:rPr>
                        <a:t>SGD</a:t>
                      </a:r>
                      <a:r>
                        <a:rPr lang="en-AU" sz="1400" b="1" dirty="0">
                          <a:solidFill>
                            <a:srgbClr val="9F9D6D"/>
                          </a:solidFill>
                          <a:highlight>
                            <a:srgbClr val="3F3F3F"/>
                          </a:highlight>
                        </a:rPr>
                        <a:t>(</a:t>
                      </a:r>
                      <a:r>
                        <a:rPr lang="en-AU" sz="1400" b="0" dirty="0" err="1">
                          <a:solidFill>
                            <a:srgbClr val="DCDCCC"/>
                          </a:solidFill>
                          <a:highlight>
                            <a:srgbClr val="3F3F3F"/>
                          </a:highlight>
                        </a:rPr>
                        <a:t>lr</a:t>
                      </a:r>
                      <a:r>
                        <a:rPr lang="en-AU" sz="1400" b="1" dirty="0">
                          <a:solidFill>
                            <a:srgbClr val="9F9D6D"/>
                          </a:solidFill>
                          <a:highlight>
                            <a:srgbClr val="3F3F3F"/>
                          </a:highlight>
                        </a:rPr>
                        <a:t>=</a:t>
                      </a:r>
                      <a:r>
                        <a:rPr lang="en-AU" sz="1400" b="0" dirty="0" err="1">
                          <a:solidFill>
                            <a:srgbClr val="DCDCCC"/>
                          </a:solidFill>
                          <a:highlight>
                            <a:srgbClr val="3F3F3F"/>
                          </a:highlight>
                        </a:rPr>
                        <a:t>learning_rate</a:t>
                      </a:r>
                      <a:r>
                        <a:rPr lang="en-AU" sz="1400" b="1" dirty="0">
                          <a:solidFill>
                            <a:srgbClr val="9F9D6D"/>
                          </a:solidFill>
                          <a:highlight>
                            <a:srgbClr val="3F3F3F"/>
                          </a:highlight>
                        </a:rPr>
                        <a:t>,</a:t>
                      </a:r>
                      <a:r>
                        <a:rPr lang="en-AU" sz="1400" b="0" dirty="0">
                          <a:solidFill>
                            <a:srgbClr val="DCDCCC"/>
                          </a:solidFill>
                          <a:highlight>
                            <a:srgbClr val="3F3F3F"/>
                          </a:highlight>
                        </a:rPr>
                        <a:t> momentum</a:t>
                      </a:r>
                      <a:r>
                        <a:rPr lang="en-AU" sz="1400" b="1" dirty="0">
                          <a:solidFill>
                            <a:srgbClr val="9F9D6D"/>
                          </a:solidFill>
                          <a:highlight>
                            <a:srgbClr val="3F3F3F"/>
                          </a:highlight>
                        </a:rPr>
                        <a:t>=</a:t>
                      </a:r>
                      <a:r>
                        <a:rPr lang="en-AU" sz="1400" b="0" dirty="0">
                          <a:solidFill>
                            <a:srgbClr val="DCDCCC"/>
                          </a:solidFill>
                          <a:highlight>
                            <a:srgbClr val="3F3F3F"/>
                          </a:highlight>
                        </a:rPr>
                        <a:t>momentum</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optimiser is where Horovod distributes image frames to processes and later recombines them. One line of code wraps a standard Keras optimiser in an Horovod optimiser to accomplish </a:t>
                      </a:r>
                    </a:p>
                    <a:p>
                      <a:endParaRPr lang="en-AU" sz="1400" dirty="0">
                        <a:solidFill>
                          <a:schemeClr val="bg1">
                            <a:lumMod val="75000"/>
                          </a:schemeClr>
                        </a:solidFill>
                      </a:endParaRPr>
                    </a:p>
                  </a:txBody>
                  <a:tcPr>
                    <a:solidFill>
                      <a:srgbClr val="3F3F3F"/>
                    </a:solidFill>
                  </a:tcPr>
                </a:tc>
                <a:extLst>
                  <a:ext uri="{0D108BD9-81ED-4DB2-BD59-A6C34878D82A}">
                    <a16:rowId xmlns:a16="http://schemas.microsoft.com/office/drawing/2014/main" val="1691409740"/>
                  </a:ext>
                </a:extLst>
              </a:tr>
              <a:tr h="1119414">
                <a:tc>
                  <a:txBody>
                    <a:bodyPr/>
                    <a:lstStyle/>
                    <a:p>
                      <a:r>
                        <a:rPr lang="en-AU" sz="1400" dirty="0" err="1">
                          <a:solidFill>
                            <a:srgbClr val="DCDCCC"/>
                          </a:solidFill>
                          <a:highlight>
                            <a:srgbClr val="3F3F3F"/>
                          </a:highlight>
                        </a:rPr>
                        <a:t>model</a:t>
                      </a:r>
                      <a:r>
                        <a:rPr lang="en-AU" sz="1400" b="1" dirty="0" err="1">
                          <a:solidFill>
                            <a:srgbClr val="9F9D6D"/>
                          </a:solidFill>
                          <a:highlight>
                            <a:srgbClr val="3F3F3F"/>
                          </a:highlight>
                        </a:rPr>
                        <a:t>.</a:t>
                      </a:r>
                      <a:r>
                        <a:rPr lang="en-AU" sz="1400" b="0" dirty="0" err="1">
                          <a:solidFill>
                            <a:srgbClr val="DCDCCC"/>
                          </a:solidFill>
                          <a:highlight>
                            <a:srgbClr val="3F3F3F"/>
                          </a:highlight>
                        </a:rPr>
                        <a:t>compile</a:t>
                      </a:r>
                      <a:r>
                        <a:rPr lang="en-AU" sz="1400" b="1" dirty="0">
                          <a:solidFill>
                            <a:srgbClr val="9F9D6D"/>
                          </a:solidFill>
                          <a:highlight>
                            <a:srgbClr val="3F3F3F"/>
                          </a:highlight>
                        </a:rPr>
                        <a:t>(</a:t>
                      </a:r>
                      <a:r>
                        <a:rPr lang="en-AU" sz="1400" b="0" dirty="0">
                          <a:solidFill>
                            <a:srgbClr val="DCDCCC"/>
                          </a:solidFill>
                          <a:highlight>
                            <a:srgbClr val="3F3F3F"/>
                          </a:highlight>
                        </a:rPr>
                        <a:t>optimizer</a:t>
                      </a:r>
                      <a:r>
                        <a:rPr lang="en-AU" sz="1400" b="1" dirty="0">
                          <a:solidFill>
                            <a:srgbClr val="9F9D6D"/>
                          </a:solidFill>
                          <a:highlight>
                            <a:srgbClr val="3F3F3F"/>
                          </a:highlight>
                        </a:rPr>
                        <a:t>=</a:t>
                      </a:r>
                      <a:r>
                        <a:rPr lang="en-AU" sz="1400" b="0" dirty="0">
                          <a:solidFill>
                            <a:srgbClr val="DCDCCC"/>
                          </a:solidFill>
                          <a:highlight>
                            <a:srgbClr val="3F3F3F"/>
                          </a:highlight>
                        </a:rPr>
                        <a:t>opt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loss</a:t>
                      </a:r>
                      <a:r>
                        <a:rPr lang="en-AU" sz="1400" b="1" dirty="0">
                          <a:solidFill>
                            <a:srgbClr val="9F9D6D"/>
                          </a:solidFill>
                          <a:highlight>
                            <a:srgbClr val="3F3F3F"/>
                          </a:highlight>
                        </a:rPr>
                        <a:t>=</a:t>
                      </a:r>
                      <a:r>
                        <a:rPr lang="en-AU" sz="1400" b="0" dirty="0">
                          <a:solidFill>
                            <a:srgbClr val="DCA3A3"/>
                          </a:solidFill>
                          <a:highlight>
                            <a:srgbClr val="3F3F3F"/>
                          </a:highlight>
                        </a:rPr>
                        <a:t>'</a:t>
                      </a:r>
                      <a:r>
                        <a:rPr lang="en-AU" sz="1400" b="0" dirty="0" err="1">
                          <a:solidFill>
                            <a:srgbClr val="DCA3A3"/>
                          </a:solidFill>
                          <a:highlight>
                            <a:srgbClr val="3F3F3F"/>
                          </a:highlight>
                        </a:rPr>
                        <a:t>categorical_crossentropy</a:t>
                      </a:r>
                      <a:r>
                        <a:rPr lang="en-AU" sz="1400" b="0" dirty="0">
                          <a:solidFill>
                            <a:srgbClr val="DCA3A3"/>
                          </a:solidFill>
                          <a:highlight>
                            <a:srgbClr val="3F3F3F"/>
                          </a:highlight>
                        </a:rPr>
                        <a: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metrics</a:t>
                      </a:r>
                      <a:r>
                        <a:rPr lang="en-AU" sz="1400" b="1" dirty="0">
                          <a:solidFill>
                            <a:srgbClr val="9F9D6D"/>
                          </a:solidFill>
                          <a:highlight>
                            <a:srgbClr val="3F3F3F"/>
                          </a:highlight>
                        </a:rPr>
                        <a:t>=[</a:t>
                      </a:r>
                      <a:r>
                        <a:rPr lang="en-AU" sz="1400" b="0" dirty="0">
                          <a:solidFill>
                            <a:srgbClr val="DCA3A3"/>
                          </a:solidFill>
                          <a:highlight>
                            <a:srgbClr val="3F3F3F"/>
                          </a:highlight>
                        </a:rPr>
                        <a:t>'accuracy'</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experimental_run_tf_function</a:t>
                      </a:r>
                      <a:r>
                        <a:rPr lang="en-AU" sz="1400" b="1" dirty="0">
                          <a:solidFill>
                            <a:srgbClr val="9F9D6D"/>
                          </a:solidFill>
                          <a:highlight>
                            <a:srgbClr val="3F3F3F"/>
                          </a:highlight>
                        </a:rPr>
                        <a:t>=</a:t>
                      </a:r>
                      <a:r>
                        <a:rPr lang="en-AU" sz="1400" b="0" dirty="0">
                          <a:solidFill>
                            <a:srgbClr val="DCDCCC"/>
                          </a:solidFill>
                          <a:highlight>
                            <a:srgbClr val="3F3F3F"/>
                          </a:highlight>
                        </a:rPr>
                        <a:t>False</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a:t>
                      </a:r>
                      <a:r>
                        <a:rPr lang="en-AU" sz="1400" b="0" dirty="0" err="1">
                          <a:solidFill>
                            <a:srgbClr val="DCDCCC"/>
                          </a:solidFill>
                          <a:highlight>
                            <a:srgbClr val="3F3F3F"/>
                          </a:highlight>
                        </a:rPr>
                        <a:t>experimental_run_tf_function</a:t>
                      </a:r>
                      <a:r>
                        <a:rPr lang="en-AU" sz="1400" b="0" dirty="0">
                          <a:solidFill>
                            <a:srgbClr val="DCDCCC"/>
                          </a:solidFill>
                          <a:highlight>
                            <a:srgbClr val="3F3F3F"/>
                          </a:highlight>
                        </a:rPr>
                        <a:t> parameter is set to false to ensure the Horovod optimiser is used</a:t>
                      </a:r>
                      <a:r>
                        <a:rPr lang="en-AU" sz="1400" dirty="0">
                          <a:solidFill>
                            <a:schemeClr val="bg1">
                              <a:lumMod val="75000"/>
                            </a:schemeClr>
                          </a:solidFill>
                        </a:rPr>
                        <a:t> and not the underlying </a:t>
                      </a:r>
                      <a:r>
                        <a:rPr lang="en-AU" sz="1400" dirty="0" err="1">
                          <a:solidFill>
                            <a:schemeClr val="bg1">
                              <a:lumMod val="75000"/>
                            </a:schemeClr>
                          </a:solidFill>
                        </a:rPr>
                        <a:t>Karas</a:t>
                      </a:r>
                      <a:r>
                        <a:rPr lang="en-AU" sz="1400" dirty="0">
                          <a:solidFill>
                            <a:schemeClr val="bg1">
                              <a:lumMod val="75000"/>
                            </a:schemeClr>
                          </a:solidFill>
                        </a:rPr>
                        <a:t> optimiser.</a:t>
                      </a:r>
                    </a:p>
                    <a:p>
                      <a:endParaRPr lang="en-AU" sz="1400" dirty="0">
                        <a:solidFill>
                          <a:schemeClr val="bg1">
                            <a:lumMod val="75000"/>
                          </a:schemeClr>
                        </a:solidFill>
                      </a:endParaRPr>
                    </a:p>
                  </a:txBody>
                  <a:tcPr>
                    <a:solidFill>
                      <a:srgbClr val="3F3F3F"/>
                    </a:solidFill>
                  </a:tcPr>
                </a:tc>
                <a:extLst>
                  <a:ext uri="{0D108BD9-81ED-4DB2-BD59-A6C34878D82A}">
                    <a16:rowId xmlns:a16="http://schemas.microsoft.com/office/drawing/2014/main" val="847678007"/>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795528" y="1307783"/>
            <a:ext cx="10719816" cy="829185"/>
          </a:xfrm>
        </p:spPr>
        <p:txBody>
          <a:bodyPr>
            <a:normAutofit/>
          </a:bodyPr>
          <a:lstStyle/>
          <a:p>
            <a:pPr marL="0" indent="0">
              <a:buNone/>
            </a:pPr>
            <a:r>
              <a:rPr lang="en-AU" sz="2000" dirty="0"/>
              <a:t>Horovod does the work such batching, distribution of data, and calculation of average gradients via the optimiser. The </a:t>
            </a:r>
            <a:r>
              <a:rPr lang="en-AU" sz="2000" dirty="0" err="1"/>
              <a:t>compile_model</a:t>
            </a:r>
            <a:r>
              <a:rPr lang="en-AU" sz="2000" dirty="0"/>
              <a:t> function is modified to facilitate this.</a:t>
            </a:r>
          </a:p>
        </p:txBody>
      </p:sp>
      <p:sp>
        <p:nvSpPr>
          <p:cNvPr id="2" name="Date Placeholder 1">
            <a:extLst>
              <a:ext uri="{FF2B5EF4-FFF2-40B4-BE49-F238E27FC236}">
                <a16:creationId xmlns:a16="http://schemas.microsoft.com/office/drawing/2014/main" id="{02A91D4F-0D24-461A-9306-8A85CA211E03}"/>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3BFA0869-FD06-4C9A-81A8-5ED570E80EC8}"/>
              </a:ext>
            </a:extLst>
          </p:cNvPr>
          <p:cNvSpPr>
            <a:spLocks noGrp="1"/>
          </p:cNvSpPr>
          <p:nvPr>
            <p:ph type="sldNum" sz="quarter" idx="12"/>
          </p:nvPr>
        </p:nvSpPr>
        <p:spPr/>
        <p:txBody>
          <a:bodyPr/>
          <a:lstStyle/>
          <a:p>
            <a:fld id="{915116A8-D034-43C4-BA9A-D4A1A2020C6E}" type="slidenum">
              <a:rPr lang="en-AU" smtClean="0"/>
              <a:t>16</a:t>
            </a:fld>
            <a:endParaRPr lang="en-AU"/>
          </a:p>
        </p:txBody>
      </p:sp>
    </p:spTree>
    <p:extLst>
      <p:ext uri="{BB962C8B-B14F-4D97-AF65-F5344CB8AC3E}">
        <p14:creationId xmlns:p14="http://schemas.microsoft.com/office/powerpoint/2010/main" val="3927529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a:xfrm>
            <a:off x="803275" y="629792"/>
            <a:ext cx="10550525" cy="698676"/>
          </a:xfrm>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3220286373"/>
              </p:ext>
            </p:extLst>
          </p:nvPr>
        </p:nvGraphicFramePr>
        <p:xfrm>
          <a:off x="1271588" y="2136968"/>
          <a:ext cx="9612312" cy="3850614"/>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1246345">
                <a:tc>
                  <a:txBody>
                    <a:bodyPr/>
                    <a:lstStyle/>
                    <a:p>
                      <a:r>
                        <a:rPr lang="en-AU" sz="1400" dirty="0">
                          <a:solidFill>
                            <a:srgbClr val="DCDCCC"/>
                          </a:solidFill>
                          <a:highlight>
                            <a:srgbClr val="3F3F3F"/>
                          </a:highlight>
                        </a:rPr>
                        <a:t> </a:t>
                      </a:r>
                      <a:r>
                        <a:rPr lang="en-AU" sz="1400" b="1" dirty="0">
                          <a:solidFill>
                            <a:srgbClr val="DFC47D"/>
                          </a:solidFill>
                          <a:highlight>
                            <a:srgbClr val="3F3F3F"/>
                          </a:highlight>
                        </a:rPr>
                        <a:t>if</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rank</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tf</a:t>
                      </a:r>
                      <a:r>
                        <a:rPr lang="en-AU" sz="1400" b="1" dirty="0" err="1">
                          <a:solidFill>
                            <a:srgbClr val="9F9D6D"/>
                          </a:solidFill>
                          <a:highlight>
                            <a:srgbClr val="3F3F3F"/>
                          </a:highlight>
                        </a:rPr>
                        <a:t>.</a:t>
                      </a:r>
                      <a:r>
                        <a:rPr lang="en-AU" sz="1400" b="0" dirty="0" err="1">
                          <a:solidFill>
                            <a:srgbClr val="DCDCCC"/>
                          </a:solidFill>
                          <a:highlight>
                            <a:srgbClr val="3F3F3F"/>
                          </a:highlight>
                        </a:rPr>
                        <a:t>keras</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ModelCheckpoint</a:t>
                      </a:r>
                      <a:r>
                        <a:rPr lang="en-AU" sz="1400" b="1" dirty="0">
                          <a:solidFill>
                            <a:srgbClr val="9F9D6D"/>
                          </a:solidFill>
                          <a:highlight>
                            <a:srgbClr val="3F3F3F"/>
                          </a:highlight>
                        </a:rPr>
                        <a:t>(</a:t>
                      </a:r>
                      <a:r>
                        <a:rPr lang="en-AU" sz="1400" b="0" dirty="0" err="1">
                          <a:solidFill>
                            <a:srgbClr val="DCDCCC"/>
                          </a:solidFill>
                          <a:highlight>
                            <a:srgbClr val="3F3F3F"/>
                          </a:highlight>
                        </a:rPr>
                        <a:t>checkpoint_filename</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tf</a:t>
                      </a:r>
                      <a:r>
                        <a:rPr lang="en-AU" sz="1400" b="1" dirty="0" err="1">
                          <a:solidFill>
                            <a:srgbClr val="9F9D6D"/>
                          </a:solidFill>
                          <a:highlight>
                            <a:srgbClr val="3F3F3F"/>
                          </a:highlight>
                        </a:rPr>
                        <a:t>.</a:t>
                      </a:r>
                      <a:r>
                        <a:rPr lang="en-AU" sz="1400" b="0" dirty="0" err="1">
                          <a:solidFill>
                            <a:srgbClr val="DCDCCC"/>
                          </a:solidFill>
                          <a:highlight>
                            <a:srgbClr val="3F3F3F"/>
                          </a:highlight>
                        </a:rPr>
                        <a:t>keras</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TensorBoard</a:t>
                      </a:r>
                      <a:r>
                        <a:rPr lang="en-AU" sz="1400" b="1" dirty="0">
                          <a:solidFill>
                            <a:srgbClr val="9F9D6D"/>
                          </a:solidFill>
                          <a:highlight>
                            <a:srgbClr val="3F3F3F"/>
                          </a:highlight>
                        </a:rPr>
                        <a:t>(</a:t>
                      </a:r>
                      <a:r>
                        <a:rPr lang="en-AU" sz="1400" b="0" dirty="0" err="1">
                          <a:solidFill>
                            <a:srgbClr val="DCDCCC"/>
                          </a:solidFill>
                          <a:highlight>
                            <a:srgbClr val="3F3F3F"/>
                          </a:highlight>
                        </a:rPr>
                        <a:t>log_dir</a:t>
                      </a:r>
                      <a:r>
                        <a:rPr lang="en-AU" sz="1400" b="1" dirty="0">
                          <a:solidFill>
                            <a:srgbClr val="9F9D6D"/>
                          </a:solidFill>
                          <a:highlight>
                            <a:srgbClr val="3F3F3F"/>
                          </a:highlight>
                        </a:rPr>
                        <a:t>=</a:t>
                      </a:r>
                      <a:r>
                        <a:rPr lang="en-AU" sz="1400" b="0" dirty="0" err="1">
                          <a:solidFill>
                            <a:srgbClr val="DCDCCC"/>
                          </a:solidFill>
                          <a:highlight>
                            <a:srgbClr val="3F3F3F"/>
                          </a:highlight>
                        </a:rPr>
                        <a:t>tensorboard_log_dir</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histogram_freq</a:t>
                      </a:r>
                      <a:r>
                        <a:rPr lang="en-AU" sz="1400" b="1" dirty="0">
                          <a:solidFill>
                            <a:srgbClr val="9F9D6D"/>
                          </a:solidFill>
                          <a:highlight>
                            <a:srgbClr val="3F3F3F"/>
                          </a:highlight>
                        </a:rPr>
                        <a:t>=</a:t>
                      </a:r>
                      <a:r>
                        <a:rPr lang="en-AU" sz="1400" b="0" dirty="0">
                          <a:solidFill>
                            <a:srgbClr val="8CD0D3"/>
                          </a:solidFill>
                          <a:highlight>
                            <a:srgbClr val="3F3F3F"/>
                          </a:highlight>
                        </a:rPr>
                        <a:t>1</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Ensuring that only one process generates output. It is important to remember that the model is always identical on all processes. As output only pertains to the model only one process is required to generate the output.</a:t>
                      </a:r>
                    </a:p>
                  </a:txBody>
                  <a:tcPr>
                    <a:solidFill>
                      <a:srgbClr val="3F3F3F"/>
                    </a:solidFill>
                  </a:tcPr>
                </a:tc>
                <a:extLst>
                  <a:ext uri="{0D108BD9-81ED-4DB2-BD59-A6C34878D82A}">
                    <a16:rowId xmlns:a16="http://schemas.microsoft.com/office/drawing/2014/main" val="2266364639"/>
                  </a:ext>
                </a:extLst>
              </a:tr>
              <a:tr h="1067068">
                <a:tc>
                  <a:txBody>
                    <a:bodyPr/>
                    <a:lstStyle/>
                    <a:p>
                      <a:r>
                        <a:rPr lang="en-AU" sz="140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BroadcastGlobalVariablesCallback</a:t>
                      </a:r>
                      <a:r>
                        <a:rPr lang="en-AU" sz="1400" b="1" dirty="0">
                          <a:solidFill>
                            <a:srgbClr val="9F9D6D"/>
                          </a:solidFill>
                          <a:highlight>
                            <a:srgbClr val="3F3F3F"/>
                          </a:highlight>
                        </a:rPr>
                        <a:t>(</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MetricAverageCallback</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i="1" dirty="0" err="1">
                          <a:solidFill>
                            <a:schemeClr val="accent2">
                              <a:lumMod val="40000"/>
                              <a:lumOff val="60000"/>
                            </a:schemeClr>
                          </a:solidFill>
                          <a:highlight>
                            <a:srgbClr val="3F3F3F"/>
                          </a:highlight>
                        </a:rPr>
                        <a:t>hvd</a:t>
                      </a:r>
                      <a:r>
                        <a:rPr lang="en-AU" sz="1400" b="1" i="1" dirty="0" err="1">
                          <a:solidFill>
                            <a:schemeClr val="accent2">
                              <a:lumMod val="40000"/>
                              <a:lumOff val="60000"/>
                            </a:schemeClr>
                          </a:solidFill>
                          <a:highlight>
                            <a:srgbClr val="3F3F3F"/>
                          </a:highlight>
                        </a:rPr>
                        <a:t>.</a:t>
                      </a:r>
                      <a:r>
                        <a:rPr lang="en-AU" sz="1400" b="0" i="1" dirty="0" err="1">
                          <a:solidFill>
                            <a:schemeClr val="accent2">
                              <a:lumMod val="40000"/>
                              <a:lumOff val="60000"/>
                            </a:schemeClr>
                          </a:solidFill>
                          <a:highlight>
                            <a:srgbClr val="3F3F3F"/>
                          </a:highlight>
                        </a:rPr>
                        <a:t>callbacks</a:t>
                      </a:r>
                      <a:r>
                        <a:rPr lang="en-AU" sz="1400" b="1" i="1" dirty="0" err="1">
                          <a:solidFill>
                            <a:schemeClr val="accent2">
                              <a:lumMod val="40000"/>
                              <a:lumOff val="60000"/>
                            </a:schemeClr>
                          </a:solidFill>
                          <a:highlight>
                            <a:srgbClr val="3F3F3F"/>
                          </a:highlight>
                        </a:rPr>
                        <a:t>.</a:t>
                      </a:r>
                      <a:r>
                        <a:rPr lang="en-AU" sz="1400" b="0" i="1" dirty="0" err="1">
                          <a:solidFill>
                            <a:schemeClr val="accent2">
                              <a:lumMod val="40000"/>
                              <a:lumOff val="60000"/>
                            </a:schemeClr>
                          </a:solidFill>
                          <a:highlight>
                            <a:srgbClr val="3F3F3F"/>
                          </a:highlight>
                        </a:rPr>
                        <a:t>LearningRateWarmupCallback</a:t>
                      </a:r>
                      <a:r>
                        <a:rPr lang="en-AU" sz="1400" b="0" i="1" dirty="0">
                          <a:solidFill>
                            <a:schemeClr val="accent2">
                              <a:lumMod val="40000"/>
                              <a:lumOff val="60000"/>
                            </a:schemeClr>
                          </a:solidFill>
                          <a:highlight>
                            <a:srgbClr val="3F3F3F"/>
                          </a:highlight>
                        </a:rPr>
                        <a:t>…</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Broadcast callback ensures the same initial model is used when training starts.</a:t>
                      </a:r>
                    </a:p>
                    <a:p>
                      <a:pPr marL="0" marR="0" lvl="0" indent="0" algn="l" defTabSz="914400" rtl="0" eaLnBrk="1" fontAlgn="auto" latinLnBrk="0" hangingPunct="1">
                        <a:lnSpc>
                          <a:spcPct val="100000"/>
                        </a:lnSpc>
                        <a:spcBef>
                          <a:spcPts val="600"/>
                        </a:spcBef>
                        <a:spcAft>
                          <a:spcPts val="0"/>
                        </a:spcAft>
                        <a:buClrTx/>
                        <a:buSzTx/>
                        <a:buFontTx/>
                        <a:buNone/>
                        <a:tabLst/>
                        <a:defRPr/>
                      </a:pPr>
                      <a:r>
                        <a:rPr lang="en-AU" sz="1400" dirty="0">
                          <a:solidFill>
                            <a:schemeClr val="bg1">
                              <a:lumMod val="75000"/>
                            </a:schemeClr>
                          </a:solidFill>
                        </a:rPr>
                        <a:t>The Metric average callback ensures the model is synchronised before Tensorboard data is generated.</a:t>
                      </a:r>
                    </a:p>
                    <a:p>
                      <a:pPr marL="0" marR="0" lvl="0" indent="0" algn="l" defTabSz="914400" rtl="0" eaLnBrk="1" fontAlgn="auto" latinLnBrk="0" hangingPunct="1">
                        <a:lnSpc>
                          <a:spcPct val="100000"/>
                        </a:lnSpc>
                        <a:spcBef>
                          <a:spcPts val="600"/>
                        </a:spcBef>
                        <a:spcAft>
                          <a:spcPts val="0"/>
                        </a:spcAft>
                        <a:buClrTx/>
                        <a:buSzTx/>
                        <a:buFontTx/>
                        <a:buNone/>
                        <a:tabLst/>
                        <a:defRPr/>
                      </a:pPr>
                      <a:r>
                        <a:rPr lang="en-AU" sz="1400" dirty="0">
                          <a:solidFill>
                            <a:schemeClr val="bg1">
                              <a:lumMod val="75000"/>
                            </a:schemeClr>
                          </a:solidFill>
                        </a:rPr>
                        <a:t>The Learning Rate Warmup callback is discussed later.</a:t>
                      </a:r>
                    </a:p>
                  </a:txBody>
                  <a:tcPr>
                    <a:solidFill>
                      <a:srgbClr val="3F3F3F"/>
                    </a:solidFill>
                  </a:tcPr>
                </a:tc>
                <a:extLst>
                  <a:ext uri="{0D108BD9-81ED-4DB2-BD59-A6C34878D82A}">
                    <a16:rowId xmlns:a16="http://schemas.microsoft.com/office/drawing/2014/main" val="4038065821"/>
                  </a:ext>
                </a:extLst>
              </a:tr>
              <a:tr h="741654">
                <a:tc>
                  <a:txBody>
                    <a:bodyPr/>
                    <a:lstStyle/>
                    <a:p>
                      <a:r>
                        <a:rPr lang="en-AU" sz="1400" dirty="0">
                          <a:solidFill>
                            <a:srgbClr val="DCDCCC"/>
                          </a:solidFill>
                          <a:highlight>
                            <a:srgbClr val="3F3F3F"/>
                          </a:highlight>
                        </a:rPr>
                        <a:t> </a:t>
                      </a:r>
                      <a:r>
                        <a:rPr lang="en-AU" sz="1400" b="1" dirty="0">
                          <a:solidFill>
                            <a:srgbClr val="DFC47D"/>
                          </a:solidFill>
                          <a:highlight>
                            <a:srgbClr val="3F3F3F"/>
                          </a:highlight>
                        </a:rPr>
                        <a:t>if</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rank</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model</a:t>
                      </a:r>
                      <a:r>
                        <a:rPr lang="en-AU" sz="1400" b="1" dirty="0" err="1">
                          <a:solidFill>
                            <a:srgbClr val="9F9D6D"/>
                          </a:solidFill>
                          <a:highlight>
                            <a:srgbClr val="3F3F3F"/>
                          </a:highlight>
                        </a:rPr>
                        <a:t>.</a:t>
                      </a:r>
                      <a:r>
                        <a:rPr lang="en-AU" sz="1400" b="0" dirty="0" err="1">
                          <a:solidFill>
                            <a:srgbClr val="DCDCCC"/>
                          </a:solidFill>
                          <a:highlight>
                            <a:srgbClr val="3F3F3F"/>
                          </a:highlight>
                        </a:rPr>
                        <a:t>save</a:t>
                      </a:r>
                      <a:r>
                        <a:rPr lang="en-AU" sz="1400" b="1" dirty="0">
                          <a:solidFill>
                            <a:srgbClr val="9F9D6D"/>
                          </a:solidFill>
                          <a:highlight>
                            <a:srgbClr val="3F3F3F"/>
                          </a:highlight>
                        </a:rPr>
                        <a:t>(</a:t>
                      </a:r>
                      <a:r>
                        <a:rPr lang="en-AU" sz="1400" b="0" dirty="0" err="1">
                          <a:solidFill>
                            <a:srgbClr val="DCDCCC"/>
                          </a:solidFill>
                          <a:highlight>
                            <a:srgbClr val="3F3F3F"/>
                          </a:highlight>
                        </a:rPr>
                        <a:t>model_filename</a:t>
                      </a:r>
                      <a:r>
                        <a:rPr lang="en-AU" sz="1400" b="1" dirty="0">
                          <a:solidFill>
                            <a:srgbClr val="9F9D6D"/>
                          </a:solidFill>
                          <a:highlight>
                            <a:srgbClr val="3F3F3F"/>
                          </a:highlight>
                        </a:rPr>
                        <a:t>)</a:t>
                      </a:r>
                      <a:endParaRPr lang="en-AU" sz="1400" dirty="0"/>
                    </a:p>
                  </a:txBody>
                  <a:tcPr>
                    <a:solidFill>
                      <a:srgbClr val="3F3F3F"/>
                    </a:solidFill>
                  </a:tcPr>
                </a:tc>
                <a:tc>
                  <a:txBody>
                    <a:bodyPr/>
                    <a:lstStyle/>
                    <a:p>
                      <a:r>
                        <a:rPr lang="en-AU" sz="1400" dirty="0">
                          <a:solidFill>
                            <a:schemeClr val="bg1">
                              <a:lumMod val="75000"/>
                            </a:schemeClr>
                          </a:solidFill>
                        </a:rPr>
                        <a:t>Finally the model is saved. Not in a callback, but when the fit process completes.</a:t>
                      </a:r>
                    </a:p>
                  </a:txBody>
                  <a:tcPr>
                    <a:solidFill>
                      <a:srgbClr val="3F3F3F"/>
                    </a:solidFill>
                  </a:tcPr>
                </a:tc>
                <a:extLst>
                  <a:ext uri="{0D108BD9-81ED-4DB2-BD59-A6C34878D82A}">
                    <a16:rowId xmlns:a16="http://schemas.microsoft.com/office/drawing/2014/main" val="847678007"/>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803275" y="1307783"/>
            <a:ext cx="10477500" cy="829185"/>
          </a:xfrm>
        </p:spPr>
        <p:txBody>
          <a:bodyPr>
            <a:normAutofit/>
          </a:bodyPr>
          <a:lstStyle/>
          <a:p>
            <a:pPr marL="0" indent="0">
              <a:buNone/>
            </a:pPr>
            <a:r>
              <a:rPr lang="en-AU" sz="2000" dirty="0"/>
              <a:t>Callbacks are the mechanism used by Keras to coordinate the training process. Essentially they are list of functions that are called at the end of every epoch.</a:t>
            </a:r>
          </a:p>
        </p:txBody>
      </p:sp>
      <p:sp>
        <p:nvSpPr>
          <p:cNvPr id="2" name="Date Placeholder 1">
            <a:extLst>
              <a:ext uri="{FF2B5EF4-FFF2-40B4-BE49-F238E27FC236}">
                <a16:creationId xmlns:a16="http://schemas.microsoft.com/office/drawing/2014/main" id="{257DBD19-0CF9-4339-BE58-B71C3DD9724B}"/>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535A0A24-594A-4566-B8EC-68B296B9A5EA}"/>
              </a:ext>
            </a:extLst>
          </p:cNvPr>
          <p:cNvSpPr>
            <a:spLocks noGrp="1"/>
          </p:cNvSpPr>
          <p:nvPr>
            <p:ph type="sldNum" sz="quarter" idx="12"/>
          </p:nvPr>
        </p:nvSpPr>
        <p:spPr/>
        <p:txBody>
          <a:bodyPr/>
          <a:lstStyle/>
          <a:p>
            <a:fld id="{915116A8-D034-43C4-BA9A-D4A1A2020C6E}" type="slidenum">
              <a:rPr lang="en-AU" smtClean="0"/>
              <a:t>17</a:t>
            </a:fld>
            <a:endParaRPr lang="en-AU"/>
          </a:p>
        </p:txBody>
      </p:sp>
    </p:spTree>
    <p:extLst>
      <p:ext uri="{BB962C8B-B14F-4D97-AF65-F5344CB8AC3E}">
        <p14:creationId xmlns:p14="http://schemas.microsoft.com/office/powerpoint/2010/main" val="2645605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1484208932"/>
              </p:ext>
            </p:extLst>
          </p:nvPr>
        </p:nvGraphicFramePr>
        <p:xfrm>
          <a:off x="1271588" y="3976780"/>
          <a:ext cx="9612312" cy="2058614"/>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991546">
                <a:tc>
                  <a:txBody>
                    <a:bodyPr/>
                    <a:lstStyle/>
                    <a:p>
                      <a:r>
                        <a:rPr lang="en-AU" sz="1400" dirty="0" err="1">
                          <a:solidFill>
                            <a:srgbClr val="DCDCCC"/>
                          </a:solidFill>
                          <a:highlight>
                            <a:srgbClr val="3F3F3F"/>
                          </a:highlight>
                        </a:rPr>
                        <a:t>batch_size</a:t>
                      </a:r>
                      <a:r>
                        <a:rPr lang="en-AU" sz="140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size</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err="1">
                          <a:solidFill>
                            <a:srgbClr val="DCDCCC"/>
                          </a:solidFill>
                          <a:highlight>
                            <a:srgbClr val="3F3F3F"/>
                          </a:highlight>
                        </a:rPr>
                        <a:t>learning_rate</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size</a:t>
                      </a:r>
                      <a:r>
                        <a:rPr lang="en-AU" sz="1400" b="1" dirty="0">
                          <a:solidFill>
                            <a:srgbClr val="9F9D6D"/>
                          </a:solidFill>
                          <a:highlight>
                            <a:srgbClr val="3F3F3F"/>
                          </a:highlight>
                        </a:rPr>
                        <a:t>()</a:t>
                      </a:r>
                      <a:endParaRPr lang="en-AU" sz="1400" dirty="0"/>
                    </a:p>
                  </a:txBody>
                  <a:tcPr>
                    <a:solidFill>
                      <a:srgbClr val="3F3F3F"/>
                    </a:solidFill>
                  </a:tcPr>
                </a:tc>
                <a:tc>
                  <a:txBody>
                    <a:bodyPr/>
                    <a:lstStyle/>
                    <a:p>
                      <a:r>
                        <a:rPr lang="en-AU" sz="1400" dirty="0">
                          <a:solidFill>
                            <a:schemeClr val="bg1">
                              <a:lumMod val="75000"/>
                            </a:schemeClr>
                          </a:solidFill>
                        </a:rPr>
                        <a:t>The batch and learning rates are scaled by the number of processes (i.e., GPUs) used. This provides a larger batch size and results in less communication overhead.</a:t>
                      </a:r>
                    </a:p>
                  </a:txBody>
                  <a:tcPr>
                    <a:solidFill>
                      <a:srgbClr val="3F3F3F"/>
                    </a:solidFill>
                  </a:tcPr>
                </a:tc>
                <a:extLst>
                  <a:ext uri="{0D108BD9-81ED-4DB2-BD59-A6C34878D82A}">
                    <a16:rowId xmlns:a16="http://schemas.microsoft.com/office/drawing/2014/main" val="2266364639"/>
                  </a:ext>
                </a:extLst>
              </a:tr>
              <a:tr h="1067068">
                <a:tc>
                  <a:txBody>
                    <a:bodyPr/>
                    <a:lstStyle/>
                    <a:p>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LearningRateWarmupCallback</a:t>
                      </a:r>
                      <a:r>
                        <a:rPr lang="en-AU" sz="1400" b="1" dirty="0">
                          <a:solidFill>
                            <a:srgbClr val="9F9D6D"/>
                          </a:solidFill>
                          <a:highlight>
                            <a:srgbClr val="3F3F3F"/>
                          </a:highlight>
                        </a:rPr>
                        <a:t>(</a:t>
                      </a:r>
                    </a:p>
                    <a:p>
                      <a:r>
                        <a:rPr lang="en-AU" sz="1400" b="0" dirty="0">
                          <a:solidFill>
                            <a:srgbClr val="DCDCCC"/>
                          </a:solidFill>
                          <a:highlight>
                            <a:srgbClr val="3F3F3F"/>
                          </a:highlight>
                        </a:rPr>
                        <a:t>                                                       </a:t>
                      </a:r>
                      <a:r>
                        <a:rPr lang="en-AU" sz="1400" b="0" dirty="0" err="1">
                          <a:solidFill>
                            <a:srgbClr val="DCDCCC"/>
                          </a:solidFill>
                          <a:highlight>
                            <a:srgbClr val="3F3F3F"/>
                          </a:highlight>
                        </a:rPr>
                        <a:t>initial_lr</a:t>
                      </a:r>
                      <a:r>
                        <a:rPr lang="en-AU" sz="1400" b="1" dirty="0">
                          <a:solidFill>
                            <a:srgbClr val="9F9D6D"/>
                          </a:solidFill>
                          <a:highlight>
                            <a:srgbClr val="3F3F3F"/>
                          </a:highlight>
                        </a:rPr>
                        <a:t>=</a:t>
                      </a:r>
                      <a:r>
                        <a:rPr lang="en-AU" sz="1400" b="0" dirty="0" err="1">
                          <a:solidFill>
                            <a:srgbClr val="DCDCCC"/>
                          </a:solidFill>
                          <a:highlight>
                            <a:srgbClr val="3F3F3F"/>
                          </a:highlight>
                        </a:rPr>
                        <a:t>learning_rate</a:t>
                      </a:r>
                      <a:r>
                        <a:rPr lang="en-AU" sz="1400" b="0" dirty="0">
                          <a:solidFill>
                            <a:srgbClr val="DCDCCC"/>
                          </a:solidFill>
                          <a:highlight>
                            <a:srgbClr val="3F3F3F"/>
                          </a:highlight>
                        </a:rPr>
                        <a:t> / </a:t>
                      </a:r>
                      <a:r>
                        <a:rPr lang="en-AU" sz="1400" b="0" dirty="0" err="1">
                          <a:solidFill>
                            <a:srgbClr val="DCDCCC"/>
                          </a:solidFill>
                          <a:highlight>
                            <a:srgbClr val="3F3F3F"/>
                          </a:highlight>
                        </a:rPr>
                        <a:t>hvd.size</a:t>
                      </a:r>
                      <a:r>
                        <a:rPr lang="en-AU" sz="1400" b="0" dirty="0">
                          <a:solidFill>
                            <a:srgbClr val="DCDCCC"/>
                          </a:solidFill>
                          <a:highlight>
                            <a:srgbClr val="3F3F3F"/>
                          </a:highlight>
                        </a:rPr>
                        <a: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warmup_epochs</a:t>
                      </a:r>
                      <a:r>
                        <a:rPr lang="en-AU" sz="1400" b="1" dirty="0">
                          <a:solidFill>
                            <a:srgbClr val="9F9D6D"/>
                          </a:solidFill>
                          <a:highlight>
                            <a:srgbClr val="3F3F3F"/>
                          </a:highlight>
                        </a:rPr>
                        <a:t>=</a:t>
                      </a:r>
                      <a:r>
                        <a:rPr lang="en-AU" sz="1400" b="0" dirty="0">
                          <a:solidFill>
                            <a:srgbClr val="8CD0D3"/>
                          </a:solidFill>
                          <a:highlight>
                            <a:srgbClr val="3F3F3F"/>
                          </a:highlight>
                        </a:rPr>
                        <a:t>3</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verbose</a:t>
                      </a:r>
                      <a:r>
                        <a:rPr lang="en-AU" sz="1400" b="1" dirty="0">
                          <a:solidFill>
                            <a:srgbClr val="9F9D6D"/>
                          </a:solidFill>
                          <a:highlight>
                            <a:srgbClr val="3F3F3F"/>
                          </a:highlight>
                        </a:rPr>
                        <a:t>=</a:t>
                      </a:r>
                      <a:r>
                        <a:rPr lang="en-AU" sz="1400" b="0" dirty="0">
                          <a:solidFill>
                            <a:srgbClr val="8CD0D3"/>
                          </a:solidFill>
                          <a:highlight>
                            <a:srgbClr val="3F3F3F"/>
                          </a:highlight>
                        </a:rPr>
                        <a:t>1</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From the previous code block</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learning rate is scaled up over the span of three epochs</a:t>
                      </a:r>
                    </a:p>
                  </a:txBody>
                  <a:tcPr>
                    <a:solidFill>
                      <a:srgbClr val="3F3F3F"/>
                    </a:solidFill>
                  </a:tcPr>
                </a:tc>
                <a:extLst>
                  <a:ext uri="{0D108BD9-81ED-4DB2-BD59-A6C34878D82A}">
                    <a16:rowId xmlns:a16="http://schemas.microsoft.com/office/drawing/2014/main" val="4038065821"/>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795528" y="1307781"/>
            <a:ext cx="10719816" cy="2058614"/>
          </a:xfrm>
        </p:spPr>
        <p:txBody>
          <a:bodyPr>
            <a:noAutofit/>
          </a:bodyPr>
          <a:lstStyle/>
          <a:p>
            <a:pPr marL="0" indent="0">
              <a:buNone/>
            </a:pPr>
            <a:r>
              <a:rPr lang="en-AU" sz="1400" dirty="0"/>
              <a:t>Changes are required to model training hyperparameters in order to make it run efficiently on multiple GPUs. If a batch size of 32 is split into 4 minibatches (i.e., 8 images) the processes can end up spending more time communicating with each other to coordinate the task then doing actual computations. This can negate the speed improvements that a multi process implementation is supposed to achieve. In some cases the multi process implementation can take even longer.</a:t>
            </a:r>
          </a:p>
          <a:p>
            <a:pPr marL="0" indent="0">
              <a:buNone/>
            </a:pPr>
            <a:r>
              <a:rPr lang="en-AU" sz="1400" dirty="0"/>
              <a:t>Making such changes to hyperparameters will impact model convergence and sometimes in negative ways. It is for the machine learning specialist to determine what is feasible depending on factors such as model composition; optimisation method; source data etc.</a:t>
            </a:r>
          </a:p>
          <a:p>
            <a:pPr marL="0" indent="0">
              <a:buNone/>
            </a:pPr>
            <a:r>
              <a:rPr lang="en-AU" sz="1400" dirty="0"/>
              <a:t>In our case we have tuned the parameters based on research done on our type of data and optimiser. </a:t>
            </a:r>
            <a:r>
              <a:rPr lang="en-AU" sz="1400" dirty="0">
                <a:hlinkClick r:id="rId2"/>
              </a:rPr>
              <a:t>Accurate, Large Minibatch SGD: Training ImageNet in 1 Hour</a:t>
            </a:r>
            <a:endParaRPr lang="en-AU" sz="1400" dirty="0"/>
          </a:p>
          <a:p>
            <a:pPr marL="0" indent="0">
              <a:buNone/>
            </a:pPr>
            <a:r>
              <a:rPr lang="en-AU" sz="1400" dirty="0"/>
              <a:t>Experimentation may be required to determine what changes need be made so that the job runs efficiently in a multi GPU environment. In some cases it may not be possible.</a:t>
            </a:r>
          </a:p>
        </p:txBody>
      </p:sp>
      <p:sp>
        <p:nvSpPr>
          <p:cNvPr id="2" name="Date Placeholder 1">
            <a:extLst>
              <a:ext uri="{FF2B5EF4-FFF2-40B4-BE49-F238E27FC236}">
                <a16:creationId xmlns:a16="http://schemas.microsoft.com/office/drawing/2014/main" id="{0B27F223-8C05-4456-83F7-AEFF17DBC72D}"/>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6D4779C3-6ADD-4D94-9D26-A469CFF9CC6B}"/>
              </a:ext>
            </a:extLst>
          </p:cNvPr>
          <p:cNvSpPr>
            <a:spLocks noGrp="1"/>
          </p:cNvSpPr>
          <p:nvPr>
            <p:ph type="sldNum" sz="quarter" idx="12"/>
          </p:nvPr>
        </p:nvSpPr>
        <p:spPr/>
        <p:txBody>
          <a:bodyPr/>
          <a:lstStyle/>
          <a:p>
            <a:fld id="{915116A8-D034-43C4-BA9A-D4A1A2020C6E}" type="slidenum">
              <a:rPr lang="en-AU" smtClean="0"/>
              <a:t>18</a:t>
            </a:fld>
            <a:endParaRPr lang="en-AU"/>
          </a:p>
        </p:txBody>
      </p:sp>
    </p:spTree>
    <p:extLst>
      <p:ext uri="{BB962C8B-B14F-4D97-AF65-F5344CB8AC3E}">
        <p14:creationId xmlns:p14="http://schemas.microsoft.com/office/powerpoint/2010/main" val="3712843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BDE8686-E469-496B-ADED-632B6FCB101D}"/>
              </a:ext>
            </a:extLst>
          </p:cNvPr>
          <p:cNvSpPr>
            <a:spLocks noGrp="1"/>
          </p:cNvSpPr>
          <p:nvPr>
            <p:ph idx="1"/>
          </p:nvPr>
        </p:nvSpPr>
        <p:spPr>
          <a:xfrm>
            <a:off x="801623" y="1328468"/>
            <a:ext cx="4966573" cy="4876107"/>
          </a:xfrm>
        </p:spPr>
        <p:txBody>
          <a:bodyPr>
            <a:normAutofit/>
          </a:bodyPr>
          <a:lstStyle/>
          <a:p>
            <a:pPr marL="0" indent="0">
              <a:buNone/>
            </a:pPr>
            <a:r>
              <a:rPr lang="en-AU" sz="1600" dirty="0"/>
              <a:t>The training process can be monitored via Tensorboard. Our code is configured to generate files for this purpose in the out/timestamp/</a:t>
            </a:r>
            <a:r>
              <a:rPr lang="en-AU" sz="1600" dirty="0" err="1"/>
              <a:t>tb_log</a:t>
            </a:r>
            <a:r>
              <a:rPr lang="en-AU" sz="1600" dirty="0"/>
              <a:t> directory.</a:t>
            </a:r>
          </a:p>
          <a:p>
            <a:pPr marL="0" indent="0">
              <a:buNone/>
            </a:pPr>
            <a:r>
              <a:rPr lang="en-AU" sz="1600" b="1" dirty="0"/>
              <a:t>Monitor a running job</a:t>
            </a:r>
          </a:p>
          <a:p>
            <a:pPr marL="0" indent="0">
              <a:buNone/>
            </a:pPr>
            <a:r>
              <a:rPr lang="en-AU" sz="1600" dirty="0"/>
              <a:t>On Wiener start a command prompt and activate the anaconda  data-science environment.</a:t>
            </a:r>
          </a:p>
          <a:p>
            <a:pPr marL="0" indent="0">
              <a:buNone/>
            </a:pPr>
            <a:r>
              <a:rPr lang="en-AU" sz="1600" dirty="0"/>
              <a:t>To start the Tensorboard server execute the following command:</a:t>
            </a:r>
          </a:p>
          <a:p>
            <a:pPr marL="211138" lvl="4" indent="-171450"/>
            <a:r>
              <a:rPr lang="en-AU" sz="1000" dirty="0" err="1"/>
              <a:t>tensorboard</a:t>
            </a:r>
            <a:r>
              <a:rPr lang="en-AU" sz="1000" dirty="0"/>
              <a:t> --</a:t>
            </a:r>
            <a:r>
              <a:rPr lang="en-AU" sz="1000" dirty="0" err="1"/>
              <a:t>logdir</a:t>
            </a:r>
            <a:r>
              <a:rPr lang="en-AU" sz="1000" dirty="0"/>
              <a:t> </a:t>
            </a:r>
            <a:r>
              <a:rPr lang="en-AU" sz="1000" dirty="0" err="1"/>
              <a:t>path_to_your</a:t>
            </a:r>
            <a:r>
              <a:rPr lang="en-AU" sz="1000" dirty="0"/>
              <a:t>/</a:t>
            </a:r>
            <a:r>
              <a:rPr lang="en-AU" sz="1000" dirty="0" err="1"/>
              <a:t>tb_log</a:t>
            </a:r>
            <a:r>
              <a:rPr lang="en-AU" sz="1000" dirty="0"/>
              <a:t> --</a:t>
            </a:r>
            <a:r>
              <a:rPr lang="en-AU" sz="1000" dirty="0" err="1"/>
              <a:t>bind_all</a:t>
            </a:r>
            <a:endParaRPr lang="en-AU" sz="1000" dirty="0"/>
          </a:p>
          <a:p>
            <a:pPr marL="0" indent="0">
              <a:buNone/>
            </a:pPr>
            <a:r>
              <a:rPr lang="en-AU" sz="1600" dirty="0"/>
              <a:t>On your workstation create a path to your Tensorboard server execute the following comment (Linux and Mac):</a:t>
            </a:r>
          </a:p>
          <a:p>
            <a:pPr marL="39688" lvl="4" indent="0">
              <a:buNone/>
            </a:pPr>
            <a:r>
              <a:rPr lang="en-AU" sz="900" dirty="0" err="1"/>
              <a:t>ssh</a:t>
            </a:r>
            <a:r>
              <a:rPr lang="en-AU" sz="900" dirty="0"/>
              <a:t> L:6006:localhost usernme@wiener.hpc.dc.uq.edu.au</a:t>
            </a:r>
            <a:endParaRPr lang="en-AU" sz="600" dirty="0"/>
          </a:p>
          <a:p>
            <a:pPr marL="0" indent="0">
              <a:buNone/>
            </a:pPr>
            <a:r>
              <a:rPr lang="en-AU" sz="1600" dirty="0"/>
              <a:t>Open you browser and go to http://localhost:6006</a:t>
            </a:r>
          </a:p>
          <a:p>
            <a:pPr marL="0" indent="0">
              <a:buNone/>
            </a:pPr>
            <a:r>
              <a:rPr lang="en-AU" sz="1600" dirty="0"/>
              <a:t>Tensorboard will open and you can monitor the running job. You will be able to see updates as they happen.</a:t>
            </a:r>
          </a:p>
          <a:p>
            <a:pPr marL="0" indent="0">
              <a:buNone/>
            </a:pPr>
            <a:endParaRPr lang="en-AU" sz="1600" dirty="0"/>
          </a:p>
        </p:txBody>
      </p:sp>
      <p:sp>
        <p:nvSpPr>
          <p:cNvPr id="3" name="Title 2">
            <a:extLst>
              <a:ext uri="{FF2B5EF4-FFF2-40B4-BE49-F238E27FC236}">
                <a16:creationId xmlns:a16="http://schemas.microsoft.com/office/drawing/2014/main" id="{143D2685-3272-4E89-AAAD-A84AC97F4522}"/>
              </a:ext>
            </a:extLst>
          </p:cNvPr>
          <p:cNvSpPr>
            <a:spLocks noGrp="1"/>
          </p:cNvSpPr>
          <p:nvPr>
            <p:ph type="title"/>
          </p:nvPr>
        </p:nvSpPr>
        <p:spPr/>
        <p:txBody>
          <a:bodyPr>
            <a:normAutofit/>
          </a:bodyPr>
          <a:lstStyle/>
          <a:p>
            <a:r>
              <a:rPr lang="en-AU" dirty="0"/>
              <a:t>Monitoring the Job</a:t>
            </a:r>
          </a:p>
        </p:txBody>
      </p:sp>
      <p:pic>
        <p:nvPicPr>
          <p:cNvPr id="5" name="Picture 4" descr="Chart, line chart&#10;&#10;Description automatically generated">
            <a:extLst>
              <a:ext uri="{FF2B5EF4-FFF2-40B4-BE49-F238E27FC236}">
                <a16:creationId xmlns:a16="http://schemas.microsoft.com/office/drawing/2014/main" id="{8934F4F1-E2E1-4B5E-841E-DFA20F1B1EAD}"/>
              </a:ext>
            </a:extLst>
          </p:cNvPr>
          <p:cNvPicPr>
            <a:picLocks noChangeAspect="1"/>
          </p:cNvPicPr>
          <p:nvPr/>
        </p:nvPicPr>
        <p:blipFill>
          <a:blip r:embed="rId2"/>
          <a:stretch>
            <a:fillRect/>
          </a:stretch>
        </p:blipFill>
        <p:spPr>
          <a:xfrm>
            <a:off x="6173420" y="1328468"/>
            <a:ext cx="5287107" cy="3886590"/>
          </a:xfrm>
          <a:prstGeom prst="rect">
            <a:avLst/>
          </a:prstGeom>
          <a:ln w="38100" cap="sq">
            <a:solidFill>
              <a:srgbClr val="000000"/>
            </a:solidFill>
            <a:prstDash val="solid"/>
            <a:miter lim="800000"/>
          </a:ln>
          <a:effectLst>
            <a:softEdge rad="31750"/>
          </a:effectLst>
        </p:spPr>
      </p:pic>
      <p:sp>
        <p:nvSpPr>
          <p:cNvPr id="6" name="TextBox 5">
            <a:extLst>
              <a:ext uri="{FF2B5EF4-FFF2-40B4-BE49-F238E27FC236}">
                <a16:creationId xmlns:a16="http://schemas.microsoft.com/office/drawing/2014/main" id="{2C8ACC38-6E9E-45BF-9A10-7C51793C88F8}"/>
              </a:ext>
            </a:extLst>
          </p:cNvPr>
          <p:cNvSpPr txBox="1"/>
          <p:nvPr/>
        </p:nvSpPr>
        <p:spPr>
          <a:xfrm>
            <a:off x="6096000" y="5281245"/>
            <a:ext cx="5527430" cy="923330"/>
          </a:xfrm>
          <a:prstGeom prst="rect">
            <a:avLst/>
          </a:prstGeom>
          <a:noFill/>
        </p:spPr>
        <p:txBody>
          <a:bodyPr wrap="square" rtlCol="0">
            <a:spAutoFit/>
          </a:bodyPr>
          <a:lstStyle/>
          <a:p>
            <a:r>
              <a:rPr lang="en-AU" dirty="0"/>
              <a:t>The graph plots the training and validation accuracy of two and four GPU job. The four GPU job is twice as fast with similar accuracy.</a:t>
            </a:r>
          </a:p>
        </p:txBody>
      </p:sp>
      <p:sp>
        <p:nvSpPr>
          <p:cNvPr id="4" name="Date Placeholder 3">
            <a:extLst>
              <a:ext uri="{FF2B5EF4-FFF2-40B4-BE49-F238E27FC236}">
                <a16:creationId xmlns:a16="http://schemas.microsoft.com/office/drawing/2014/main" id="{F1658C8B-F901-40A9-9108-C9F3163770B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43F04C2-A1B0-4AFE-B3B3-A2355D9915CE}"/>
              </a:ext>
            </a:extLst>
          </p:cNvPr>
          <p:cNvSpPr>
            <a:spLocks noGrp="1"/>
          </p:cNvSpPr>
          <p:nvPr>
            <p:ph type="sldNum" sz="quarter" idx="12"/>
          </p:nvPr>
        </p:nvSpPr>
        <p:spPr/>
        <p:txBody>
          <a:bodyPr/>
          <a:lstStyle/>
          <a:p>
            <a:fld id="{915116A8-D034-43C4-BA9A-D4A1A2020C6E}" type="slidenum">
              <a:rPr lang="en-AU" smtClean="0"/>
              <a:t>19</a:t>
            </a:fld>
            <a:endParaRPr lang="en-AU"/>
          </a:p>
        </p:txBody>
      </p:sp>
    </p:spTree>
    <p:extLst>
      <p:ext uri="{BB962C8B-B14F-4D97-AF65-F5344CB8AC3E}">
        <p14:creationId xmlns:p14="http://schemas.microsoft.com/office/powerpoint/2010/main" val="845552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76285-35E9-49BC-A578-72435E6D8F54}"/>
              </a:ext>
            </a:extLst>
          </p:cNvPr>
          <p:cNvSpPr>
            <a:spLocks noGrp="1"/>
          </p:cNvSpPr>
          <p:nvPr>
            <p:ph type="title"/>
          </p:nvPr>
        </p:nvSpPr>
        <p:spPr>
          <a:xfrm>
            <a:off x="803276" y="635358"/>
            <a:ext cx="10477500" cy="669567"/>
          </a:xfrm>
        </p:spPr>
        <p:txBody>
          <a:bodyPr>
            <a:noAutofit/>
          </a:bodyPr>
          <a:lstStyle/>
          <a:p>
            <a:r>
              <a:rPr lang="en-AU" noProof="0" dirty="0"/>
              <a:t>Preamble</a:t>
            </a:r>
          </a:p>
        </p:txBody>
      </p:sp>
      <p:sp>
        <p:nvSpPr>
          <p:cNvPr id="3" name="Content Placeholder 2">
            <a:extLst>
              <a:ext uri="{FF2B5EF4-FFF2-40B4-BE49-F238E27FC236}">
                <a16:creationId xmlns:a16="http://schemas.microsoft.com/office/drawing/2014/main" id="{56BDEBBB-A603-49F7-B763-D98EF203D716}"/>
              </a:ext>
            </a:extLst>
          </p:cNvPr>
          <p:cNvSpPr>
            <a:spLocks noGrp="1"/>
          </p:cNvSpPr>
          <p:nvPr>
            <p:ph idx="1"/>
          </p:nvPr>
        </p:nvSpPr>
        <p:spPr>
          <a:xfrm>
            <a:off x="795763" y="1304925"/>
            <a:ext cx="10515600" cy="4952037"/>
          </a:xfrm>
        </p:spPr>
        <p:txBody>
          <a:bodyPr numCol="2" spcCol="360000">
            <a:noAutofit/>
          </a:bodyPr>
          <a:lstStyle/>
          <a:p>
            <a:pPr marL="0" indent="0" algn="just">
              <a:buNone/>
            </a:pPr>
            <a:r>
              <a:rPr lang="en-AU" sz="1600" noProof="0" dirty="0"/>
              <a:t>The Deep Learning on HPC workshop has been designed for experienced users that require, or would benefit from, using high performance computing resources to carry out their DL work. Wiener, named  after the mathematician Norbert Wiener, is a high performance computer purchased by UQ especially to support large scale image processing and machine learning. It has the following attributes which makes it a great platform for large DL tasks:</a:t>
            </a:r>
          </a:p>
          <a:p>
            <a:pPr marL="541338" lvl="1" indent="-271463" algn="just"/>
            <a:r>
              <a:rPr lang="en-AU" sz="1600" noProof="0" dirty="0"/>
              <a:t>accelerators for high speed numerical computation (GPU’s);</a:t>
            </a:r>
          </a:p>
          <a:p>
            <a:pPr marL="541338" lvl="1" indent="-271463" algn="just"/>
            <a:r>
              <a:rPr lang="en-AU" sz="1600" noProof="0" dirty="0"/>
              <a:t>fast, high capacity file systems;</a:t>
            </a:r>
          </a:p>
          <a:p>
            <a:pPr marL="541338" lvl="1" indent="-271463" algn="just"/>
            <a:r>
              <a:rPr lang="en-AU" sz="1600" noProof="0" dirty="0"/>
              <a:t>ample memory;</a:t>
            </a:r>
          </a:p>
          <a:p>
            <a:pPr marL="541338" lvl="1" indent="-271463" algn="just"/>
            <a:r>
              <a:rPr lang="en-AU" sz="1600" noProof="0" dirty="0"/>
              <a:t>high speed networking; and</a:t>
            </a:r>
          </a:p>
          <a:p>
            <a:pPr marL="541338" lvl="1" indent="-271463" algn="just"/>
            <a:r>
              <a:rPr lang="en-AU" sz="1600" noProof="0" dirty="0"/>
              <a:t>a job queuing system.</a:t>
            </a:r>
          </a:p>
          <a:p>
            <a:pPr marL="0" indent="0" algn="just">
              <a:buNone/>
            </a:pPr>
            <a:r>
              <a:rPr lang="en-AU" sz="1600" noProof="0" dirty="0"/>
              <a:t>The workshop is based on a case study used to demonstrate various concepts required to convert single process DL training code into multi process (parallel GPU) code. Given it isn’t feasible to address even a fraction of any real world examples; the workshop is restricted to a single DL framework—Keras; as well as a single use case—image classification. Nevertheless, participants should gain an understanding of how to implement parallel GPU DL code on HPC systems.</a:t>
            </a:r>
          </a:p>
          <a:p>
            <a:pPr marL="0" indent="0" algn="just">
              <a:buNone/>
            </a:pPr>
            <a:r>
              <a:rPr lang="en-AU" sz="1600" noProof="0" dirty="0"/>
              <a:t>It is expected that participants already have experience with:</a:t>
            </a:r>
          </a:p>
          <a:p>
            <a:pPr marL="541338" lvl="1" algn="just"/>
            <a:r>
              <a:rPr lang="en-AU" sz="1600" noProof="0" dirty="0"/>
              <a:t>writing and running Python based deep learning code;</a:t>
            </a:r>
          </a:p>
          <a:p>
            <a:pPr marL="541338" lvl="1" algn="just"/>
            <a:r>
              <a:rPr lang="en-AU" sz="1600" noProof="0" dirty="0"/>
              <a:t>python environment management; and</a:t>
            </a:r>
          </a:p>
          <a:p>
            <a:pPr marL="541338" lvl="1" algn="just"/>
            <a:r>
              <a:rPr lang="en-AU" sz="1600" noProof="0" dirty="0"/>
              <a:t>the Linux command line interface.</a:t>
            </a:r>
          </a:p>
          <a:p>
            <a:pPr marL="0" indent="0" algn="just">
              <a:buNone/>
            </a:pPr>
            <a:r>
              <a:rPr lang="en-AU" sz="1600" dirty="0"/>
              <a:t>Although this workshop is tailored to a specific HPC cluster the code can be used on any multi GPU system.</a:t>
            </a:r>
          </a:p>
          <a:p>
            <a:pPr marL="0" indent="0" algn="just">
              <a:buNone/>
            </a:pPr>
            <a:r>
              <a:rPr lang="en-AU" sz="1600" dirty="0"/>
              <a:t>Different versions of this material will be made available for other platforms such as Massive found at Monash University in due course.</a:t>
            </a:r>
            <a:endParaRPr lang="en-AU" sz="1600" noProof="0" dirty="0"/>
          </a:p>
        </p:txBody>
      </p:sp>
      <p:sp>
        <p:nvSpPr>
          <p:cNvPr id="4" name="Date Placeholder 3">
            <a:extLst>
              <a:ext uri="{FF2B5EF4-FFF2-40B4-BE49-F238E27FC236}">
                <a16:creationId xmlns:a16="http://schemas.microsoft.com/office/drawing/2014/main" id="{E1852047-512F-4204-B783-0E9C8931290E}"/>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8258B2C7-183D-48BF-8926-7A138518F5FB}"/>
              </a:ext>
            </a:extLst>
          </p:cNvPr>
          <p:cNvSpPr>
            <a:spLocks noGrp="1"/>
          </p:cNvSpPr>
          <p:nvPr>
            <p:ph type="sldNum" sz="quarter" idx="12"/>
          </p:nvPr>
        </p:nvSpPr>
        <p:spPr/>
        <p:txBody>
          <a:bodyPr/>
          <a:lstStyle/>
          <a:p>
            <a:fld id="{915116A8-D034-43C4-BA9A-D4A1A2020C6E}" type="slidenum">
              <a:rPr lang="en-AU" smtClean="0"/>
              <a:t>2</a:t>
            </a:fld>
            <a:endParaRPr lang="en-AU"/>
          </a:p>
        </p:txBody>
      </p:sp>
    </p:spTree>
    <p:extLst>
      <p:ext uri="{BB962C8B-B14F-4D97-AF65-F5344CB8AC3E}">
        <p14:creationId xmlns:p14="http://schemas.microsoft.com/office/powerpoint/2010/main" val="20700768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BDE8686-E469-496B-ADED-632B6FCB101D}"/>
              </a:ext>
            </a:extLst>
          </p:cNvPr>
          <p:cNvSpPr>
            <a:spLocks noGrp="1"/>
          </p:cNvSpPr>
          <p:nvPr>
            <p:ph idx="1"/>
          </p:nvPr>
        </p:nvSpPr>
        <p:spPr>
          <a:xfrm>
            <a:off x="801623" y="1304926"/>
            <a:ext cx="4966573" cy="4899650"/>
          </a:xfrm>
        </p:spPr>
        <p:txBody>
          <a:bodyPr>
            <a:normAutofit fontScale="92500" lnSpcReduction="10000"/>
          </a:bodyPr>
          <a:lstStyle/>
          <a:p>
            <a:pPr marL="0" indent="0">
              <a:buNone/>
            </a:pPr>
            <a:r>
              <a:rPr lang="en-AU" sz="1400" dirty="0"/>
              <a:t>Horovod has the ability to create profile logs that can be used to give an idea as to how efficiently resources are being utilised.</a:t>
            </a:r>
          </a:p>
          <a:p>
            <a:pPr marL="0" indent="0">
              <a:buNone/>
            </a:pPr>
            <a:r>
              <a:rPr lang="en-AU" sz="1400" dirty="0"/>
              <a:t>To create a log we add the following lines to the mpiexec command of our </a:t>
            </a:r>
            <a:r>
              <a:rPr lang="en-AU" sz="1400" dirty="0" err="1"/>
              <a:t>sbatch</a:t>
            </a:r>
            <a:r>
              <a:rPr lang="en-AU" sz="1400" dirty="0"/>
              <a:t> script.</a:t>
            </a:r>
          </a:p>
          <a:p>
            <a:pPr marL="180975" indent="0">
              <a:buNone/>
            </a:pPr>
            <a:r>
              <a:rPr lang="en-AU" sz="1400" b="1" dirty="0">
                <a:solidFill>
                  <a:srgbClr val="3F3F3F"/>
                </a:solidFill>
              </a:rPr>
              <a:t>mpiexec -np ${SLURM_NTASKS} \</a:t>
            </a:r>
            <a:br>
              <a:rPr lang="en-AU" sz="1400" b="1" dirty="0">
                <a:solidFill>
                  <a:srgbClr val="3F3F3F"/>
                </a:solidFill>
              </a:rPr>
            </a:br>
            <a:r>
              <a:rPr lang="en-AU" sz="1400" b="1" dirty="0">
                <a:solidFill>
                  <a:srgbClr val="BF9000"/>
                </a:solidFill>
              </a:rPr>
              <a:t>    -env HOROVOD_TIMELINE=</a:t>
            </a:r>
            <a:r>
              <a:rPr lang="en-AU" sz="1400" b="1" dirty="0" err="1">
                <a:solidFill>
                  <a:srgbClr val="BF9000"/>
                </a:solidFill>
              </a:rPr>
              <a:t>timeline.json</a:t>
            </a:r>
            <a:r>
              <a:rPr lang="en-AU" sz="1400" b="1" dirty="0">
                <a:solidFill>
                  <a:srgbClr val="BF9000"/>
                </a:solidFill>
              </a:rPr>
              <a:t> \</a:t>
            </a:r>
            <a:br>
              <a:rPr lang="en-AU" sz="1400" b="1" dirty="0">
                <a:solidFill>
                  <a:srgbClr val="BF9000"/>
                </a:solidFill>
              </a:rPr>
            </a:br>
            <a:r>
              <a:rPr lang="en-AU" sz="1400" b="1" dirty="0">
                <a:solidFill>
                  <a:srgbClr val="BF9000"/>
                </a:solidFill>
              </a:rPr>
              <a:t>    -env HOROVOD_TIMELINE_MARK_CYCLES=0 \</a:t>
            </a:r>
            <a:br>
              <a:rPr lang="en-AU" sz="1400" b="1" dirty="0">
                <a:solidFill>
                  <a:schemeClr val="accent4">
                    <a:lumMod val="40000"/>
                    <a:lumOff val="60000"/>
                  </a:schemeClr>
                </a:solidFill>
              </a:rPr>
            </a:br>
            <a:r>
              <a:rPr lang="en-AU" sz="1400" b="1" dirty="0">
                <a:solidFill>
                  <a:srgbClr val="3F3F3F"/>
                </a:solidFill>
              </a:rPr>
              <a:t>    -bind-to none -map-by slot \</a:t>
            </a:r>
            <a:br>
              <a:rPr lang="en-AU" sz="1400" b="1" dirty="0">
                <a:solidFill>
                  <a:srgbClr val="3F3F3F"/>
                </a:solidFill>
              </a:rPr>
            </a:br>
            <a:r>
              <a:rPr lang="en-AU" sz="1400" b="1" dirty="0">
                <a:solidFill>
                  <a:srgbClr val="3F3F3F"/>
                </a:solidFill>
              </a:rPr>
              <a:t>    python multi-fashion-minst.py</a:t>
            </a:r>
          </a:p>
          <a:p>
            <a:pPr marL="0" indent="0">
              <a:buNone/>
            </a:pPr>
            <a:r>
              <a:rPr lang="en-AU" sz="1400" dirty="0"/>
              <a:t>When the job is run the first process will output a file called </a:t>
            </a:r>
            <a:r>
              <a:rPr lang="en-AU" sz="1400" dirty="0" err="1"/>
              <a:t>timeline.json</a:t>
            </a:r>
            <a:r>
              <a:rPr lang="en-AU" sz="1400" dirty="0"/>
              <a:t> which needs to be copied to your workstation.</a:t>
            </a:r>
          </a:p>
          <a:p>
            <a:pPr marL="0" indent="0">
              <a:buNone/>
            </a:pPr>
            <a:r>
              <a:rPr lang="en-AU" sz="1400" dirty="0"/>
              <a:t>Open the file which a Chrome browser (it must be Chrome) by entering chrome://tracing in the address bar.</a:t>
            </a:r>
          </a:p>
          <a:p>
            <a:pPr marL="0" indent="0">
              <a:buNone/>
            </a:pPr>
            <a:r>
              <a:rPr lang="en-AU" sz="1400" dirty="0"/>
              <a:t>A trace diagram will be displayed. The diagram can be used to quickly eyeball how the job has run. For example we can:</a:t>
            </a:r>
          </a:p>
          <a:p>
            <a:r>
              <a:rPr lang="en-AU" sz="1400" dirty="0"/>
              <a:t>see how much time is spent negotiating communications vs computation.</a:t>
            </a:r>
          </a:p>
          <a:p>
            <a:r>
              <a:rPr lang="en-AU" sz="1400" dirty="0"/>
              <a:t>check that features such that NCCL are used.</a:t>
            </a:r>
          </a:p>
          <a:p>
            <a:pPr marL="0" indent="0">
              <a:buNone/>
            </a:pPr>
            <a:r>
              <a:rPr lang="en-AU" sz="1400" dirty="0"/>
              <a:t>We won’t cover performance analysis deeply in this workshop as it would require a great deal of time.</a:t>
            </a:r>
            <a:endParaRPr lang="en-AU" sz="1600" dirty="0"/>
          </a:p>
        </p:txBody>
      </p:sp>
      <p:sp>
        <p:nvSpPr>
          <p:cNvPr id="3" name="Title 2">
            <a:extLst>
              <a:ext uri="{FF2B5EF4-FFF2-40B4-BE49-F238E27FC236}">
                <a16:creationId xmlns:a16="http://schemas.microsoft.com/office/drawing/2014/main" id="{143D2685-3272-4E89-AAAD-A84AC97F4522}"/>
              </a:ext>
            </a:extLst>
          </p:cNvPr>
          <p:cNvSpPr>
            <a:spLocks noGrp="1"/>
          </p:cNvSpPr>
          <p:nvPr>
            <p:ph type="title"/>
          </p:nvPr>
        </p:nvSpPr>
        <p:spPr>
          <a:xfrm>
            <a:off x="801623" y="629792"/>
            <a:ext cx="5417433" cy="698676"/>
          </a:xfrm>
        </p:spPr>
        <p:txBody>
          <a:bodyPr>
            <a:normAutofit/>
          </a:bodyPr>
          <a:lstStyle/>
          <a:p>
            <a:r>
              <a:rPr lang="en-AU" dirty="0"/>
              <a:t>Analysing Performance</a:t>
            </a:r>
          </a:p>
        </p:txBody>
      </p:sp>
      <p:sp>
        <p:nvSpPr>
          <p:cNvPr id="4" name="Date Placeholder 3">
            <a:extLst>
              <a:ext uri="{FF2B5EF4-FFF2-40B4-BE49-F238E27FC236}">
                <a16:creationId xmlns:a16="http://schemas.microsoft.com/office/drawing/2014/main" id="{F1658C8B-F901-40A9-9108-C9F3163770B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43F04C2-A1B0-4AFE-B3B3-A2355D9915CE}"/>
              </a:ext>
            </a:extLst>
          </p:cNvPr>
          <p:cNvSpPr>
            <a:spLocks noGrp="1"/>
          </p:cNvSpPr>
          <p:nvPr>
            <p:ph type="sldNum" sz="quarter" idx="12"/>
          </p:nvPr>
        </p:nvSpPr>
        <p:spPr/>
        <p:txBody>
          <a:bodyPr/>
          <a:lstStyle/>
          <a:p>
            <a:fld id="{915116A8-D034-43C4-BA9A-D4A1A2020C6E}" type="slidenum">
              <a:rPr lang="en-AU" smtClean="0"/>
              <a:t>20</a:t>
            </a:fld>
            <a:endParaRPr lang="en-AU" dirty="0"/>
          </a:p>
        </p:txBody>
      </p:sp>
      <p:pic>
        <p:nvPicPr>
          <p:cNvPr id="9" name="Picture 8" descr="Graphical user interface, application, table, Excel&#10;&#10;Description automatically generated">
            <a:extLst>
              <a:ext uri="{FF2B5EF4-FFF2-40B4-BE49-F238E27FC236}">
                <a16:creationId xmlns:a16="http://schemas.microsoft.com/office/drawing/2014/main" id="{7B3FE3A2-084B-4C98-A10F-EDABD071BD01}"/>
              </a:ext>
            </a:extLst>
          </p:cNvPr>
          <p:cNvPicPr>
            <a:picLocks noChangeAspect="1"/>
          </p:cNvPicPr>
          <p:nvPr/>
        </p:nvPicPr>
        <p:blipFill rotWithShape="1">
          <a:blip r:embed="rId2"/>
          <a:srcRect r="701"/>
          <a:stretch/>
        </p:blipFill>
        <p:spPr>
          <a:xfrm>
            <a:off x="6219056" y="876175"/>
            <a:ext cx="5531742" cy="2839550"/>
          </a:xfrm>
          <a:prstGeom prst="rect">
            <a:avLst/>
          </a:prstGeom>
          <a:ln w="38100" cap="sq">
            <a:solidFill>
              <a:srgbClr val="000000"/>
            </a:solidFill>
            <a:prstDash val="solid"/>
            <a:miter lim="800000"/>
          </a:ln>
          <a:effectLst>
            <a:softEdge rad="31750"/>
          </a:effectLst>
        </p:spPr>
      </p:pic>
      <p:pic>
        <p:nvPicPr>
          <p:cNvPr id="11" name="Picture 10">
            <a:extLst>
              <a:ext uri="{FF2B5EF4-FFF2-40B4-BE49-F238E27FC236}">
                <a16:creationId xmlns:a16="http://schemas.microsoft.com/office/drawing/2014/main" id="{D0A2BFD4-F6BF-4818-BA52-C1CD27B5A049}"/>
              </a:ext>
            </a:extLst>
          </p:cNvPr>
          <p:cNvPicPr>
            <a:picLocks noChangeAspect="1"/>
          </p:cNvPicPr>
          <p:nvPr/>
        </p:nvPicPr>
        <p:blipFill>
          <a:blip r:embed="rId3"/>
          <a:stretch>
            <a:fillRect/>
          </a:stretch>
        </p:blipFill>
        <p:spPr>
          <a:xfrm>
            <a:off x="6219056" y="5886739"/>
            <a:ext cx="5531742" cy="409879"/>
          </a:xfrm>
          <a:prstGeom prst="rect">
            <a:avLst/>
          </a:prstGeom>
          <a:ln w="38100" cap="sq">
            <a:solidFill>
              <a:srgbClr val="000000"/>
            </a:solidFill>
            <a:prstDash val="solid"/>
            <a:miter lim="800000"/>
          </a:ln>
          <a:effectLst>
            <a:softEdge rad="31750"/>
          </a:effectLst>
        </p:spPr>
      </p:pic>
      <p:pic>
        <p:nvPicPr>
          <p:cNvPr id="13" name="Picture 12" descr="A picture containing waterfall chart&#10;&#10;Description automatically generated">
            <a:extLst>
              <a:ext uri="{FF2B5EF4-FFF2-40B4-BE49-F238E27FC236}">
                <a16:creationId xmlns:a16="http://schemas.microsoft.com/office/drawing/2014/main" id="{816EF395-1020-4C4A-A145-73ED434F6E05}"/>
              </a:ext>
            </a:extLst>
          </p:cNvPr>
          <p:cNvPicPr>
            <a:picLocks noChangeAspect="1"/>
          </p:cNvPicPr>
          <p:nvPr/>
        </p:nvPicPr>
        <p:blipFill>
          <a:blip r:embed="rId4"/>
          <a:stretch>
            <a:fillRect/>
          </a:stretch>
        </p:blipFill>
        <p:spPr>
          <a:xfrm>
            <a:off x="6219056" y="4126942"/>
            <a:ext cx="5531742" cy="1371402"/>
          </a:xfrm>
          <a:prstGeom prst="rect">
            <a:avLst/>
          </a:prstGeom>
          <a:ln w="38100" cap="sq">
            <a:solidFill>
              <a:srgbClr val="000000"/>
            </a:solidFill>
            <a:prstDash val="solid"/>
            <a:miter lim="800000"/>
          </a:ln>
          <a:effectLst>
            <a:softEdge rad="31750"/>
          </a:effectLst>
        </p:spPr>
      </p:pic>
      <p:sp>
        <p:nvSpPr>
          <p:cNvPr id="14" name="Arrow: Down 13">
            <a:extLst>
              <a:ext uri="{FF2B5EF4-FFF2-40B4-BE49-F238E27FC236}">
                <a16:creationId xmlns:a16="http://schemas.microsoft.com/office/drawing/2014/main" id="{B64A6E02-4723-4094-BF85-459DC0997092}"/>
              </a:ext>
            </a:extLst>
          </p:cNvPr>
          <p:cNvSpPr/>
          <p:nvPr/>
        </p:nvSpPr>
        <p:spPr>
          <a:xfrm>
            <a:off x="8712287" y="3798279"/>
            <a:ext cx="545279" cy="246109"/>
          </a:xfrm>
          <a:prstGeom prst="downArrow">
            <a:avLst>
              <a:gd name="adj1" fmla="val 100000"/>
              <a:gd name="adj2" fmla="val 74518"/>
            </a:avLst>
          </a:prstGeom>
          <a:solidFill>
            <a:srgbClr val="BF9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Arrow: Down 15">
            <a:extLst>
              <a:ext uri="{FF2B5EF4-FFF2-40B4-BE49-F238E27FC236}">
                <a16:creationId xmlns:a16="http://schemas.microsoft.com/office/drawing/2014/main" id="{DDDFCB4B-CAC6-43CE-A1AC-1DB9CE5A9C44}"/>
              </a:ext>
            </a:extLst>
          </p:cNvPr>
          <p:cNvSpPr/>
          <p:nvPr/>
        </p:nvSpPr>
        <p:spPr>
          <a:xfrm>
            <a:off x="8712286" y="5569487"/>
            <a:ext cx="545279" cy="246109"/>
          </a:xfrm>
          <a:prstGeom prst="downArrow">
            <a:avLst>
              <a:gd name="adj1" fmla="val 100000"/>
              <a:gd name="adj2" fmla="val 74518"/>
            </a:avLst>
          </a:prstGeom>
          <a:solidFill>
            <a:srgbClr val="BF9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203127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0D6B1B-CC20-4A13-94C0-28847A12346C}"/>
              </a:ext>
            </a:extLst>
          </p:cNvPr>
          <p:cNvSpPr>
            <a:spLocks noGrp="1"/>
          </p:cNvSpPr>
          <p:nvPr>
            <p:ph sz="half" idx="1"/>
          </p:nvPr>
        </p:nvSpPr>
        <p:spPr/>
        <p:txBody>
          <a:bodyPr numCol="1" spcCol="360000">
            <a:noAutofit/>
          </a:bodyPr>
          <a:lstStyle/>
          <a:p>
            <a:pPr lvl="0"/>
            <a:r>
              <a:rPr lang="en-AU" sz="1600" b="1" dirty="0"/>
              <a:t>The</a:t>
            </a:r>
            <a:r>
              <a:rPr lang="en-AU" sz="1600" b="1" noProof="0" dirty="0"/>
              <a:t> Deep Learning Environment</a:t>
            </a:r>
            <a:br>
              <a:rPr lang="en-AU" sz="1600" noProof="0" dirty="0"/>
            </a:br>
            <a:r>
              <a:rPr lang="en-AU" sz="1600" noProof="0" dirty="0"/>
              <a:t>Anaconda will be used to manage the environment.</a:t>
            </a:r>
            <a:r>
              <a:rPr lang="en-AU" sz="1600" baseline="0" noProof="0" dirty="0"/>
              <a:t> S</a:t>
            </a:r>
            <a:r>
              <a:rPr lang="en-AU" sz="1600" noProof="0" dirty="0"/>
              <a:t>pecial consideration is required as to where files and data are located given Wiener’s file</a:t>
            </a:r>
            <a:r>
              <a:rPr lang="en-AU" sz="1600" baseline="0" noProof="0" dirty="0"/>
              <a:t> space constraints</a:t>
            </a:r>
            <a:r>
              <a:rPr lang="en-AU" sz="1600" noProof="0" dirty="0"/>
              <a:t>.</a:t>
            </a:r>
          </a:p>
          <a:p>
            <a:pPr lvl="0"/>
            <a:r>
              <a:rPr lang="en-AU" sz="1600" b="1" noProof="0" dirty="0"/>
              <a:t>Using Multiple GPUs</a:t>
            </a:r>
          </a:p>
          <a:p>
            <a:pPr marL="538163" lvl="1" indent="-180975"/>
            <a:r>
              <a:rPr lang="en-AU" sz="1600" noProof="0" dirty="0"/>
              <a:t>Multiple GPUs can be used in parallel to speed up the time required to train </a:t>
            </a:r>
            <a:r>
              <a:rPr lang="en-AU" sz="1600" dirty="0"/>
              <a:t>deep learning</a:t>
            </a:r>
            <a:r>
              <a:rPr lang="en-AU" sz="1600" baseline="0" noProof="0" dirty="0"/>
              <a:t> </a:t>
            </a:r>
            <a:r>
              <a:rPr lang="en-AU" sz="1600" noProof="0" dirty="0"/>
              <a:t>models. Horovod</a:t>
            </a:r>
            <a:r>
              <a:rPr lang="en-AU" sz="1600" baseline="0" noProof="0" dirty="0"/>
              <a:t> is a framework we will use to undertake this task as it simplifies the task of modifying existing code for parallel execution.</a:t>
            </a:r>
          </a:p>
          <a:p>
            <a:pPr marL="538163" lvl="1" indent="-180975"/>
            <a:r>
              <a:rPr lang="en-AU" sz="1600" noProof="0" dirty="0"/>
              <a:t>The speed gains may not be always realised due to the nature of models and there can even be undesirable side effects with respect to convergence.</a:t>
            </a:r>
          </a:p>
          <a:p>
            <a:pPr marL="538163" lvl="1" indent="-180975"/>
            <a:r>
              <a:rPr lang="en-AU" sz="1600" noProof="0" dirty="0"/>
              <a:t>It is also possible to use multiple GPUs to train models that are too large for a single GPU but</a:t>
            </a:r>
            <a:r>
              <a:rPr lang="en-AU" sz="1600" baseline="0" noProof="0" dirty="0"/>
              <a:t> this will not be covered</a:t>
            </a:r>
            <a:r>
              <a:rPr lang="en-AU" sz="1600" noProof="0" dirty="0"/>
              <a:t>. This scenario will be addressed sometime in the future given support for large models is becoming important.</a:t>
            </a:r>
          </a:p>
          <a:p>
            <a:pPr lvl="1"/>
            <a:endParaRPr lang="en-AU" sz="1800" noProof="0" dirty="0"/>
          </a:p>
        </p:txBody>
      </p:sp>
      <p:sp>
        <p:nvSpPr>
          <p:cNvPr id="6" name="Content Placeholder 5">
            <a:extLst>
              <a:ext uri="{FF2B5EF4-FFF2-40B4-BE49-F238E27FC236}">
                <a16:creationId xmlns:a16="http://schemas.microsoft.com/office/drawing/2014/main" id="{E761A396-4501-4070-B93C-2E6D43D30E41}"/>
              </a:ext>
            </a:extLst>
          </p:cNvPr>
          <p:cNvSpPr>
            <a:spLocks noGrp="1"/>
          </p:cNvSpPr>
          <p:nvPr>
            <p:ph sz="half" idx="2"/>
          </p:nvPr>
        </p:nvSpPr>
        <p:spPr/>
        <p:txBody>
          <a:bodyPr/>
          <a:lstStyle/>
          <a:p>
            <a:pPr lvl="0"/>
            <a:r>
              <a:rPr lang="en-AU" sz="1800" b="1" noProof="0" dirty="0"/>
              <a:t>Job</a:t>
            </a:r>
            <a:r>
              <a:rPr lang="en-AU" sz="1800" b="1" baseline="0" noProof="0" dirty="0"/>
              <a:t> Queues</a:t>
            </a:r>
            <a:br>
              <a:rPr lang="en-AU" sz="1800" baseline="0" dirty="0"/>
            </a:br>
            <a:r>
              <a:rPr lang="en-AU" sz="1800" noProof="0" dirty="0"/>
              <a:t>Jobs are run by submitting them to the Slurm queuing system. Slurm allows many jobs to be submitted simultaneously; perhaps with different hyper parameters and/or data.</a:t>
            </a:r>
          </a:p>
          <a:p>
            <a:pPr lvl="0"/>
            <a:r>
              <a:rPr lang="en-AU" sz="1800" b="1" noProof="0" dirty="0"/>
              <a:t>Monitoring Jobs</a:t>
            </a:r>
            <a:br>
              <a:rPr lang="en-AU" sz="1800" noProof="0" dirty="0"/>
            </a:br>
            <a:r>
              <a:rPr lang="en-AU" sz="1800" noProof="0" dirty="0"/>
              <a:t>Running jobs may need monitoring. Familiar tools, such as Tensorboard, can be used for this but specific steps are required to run such tools on HPC.</a:t>
            </a:r>
          </a:p>
          <a:p>
            <a:r>
              <a:rPr lang="en-AU" sz="1800" b="1" noProof="0" dirty="0"/>
              <a:t>Analysing Performance</a:t>
            </a:r>
            <a:br>
              <a:rPr lang="en-AU" sz="1800" noProof="0" dirty="0"/>
            </a:br>
            <a:r>
              <a:rPr lang="en-AU" sz="1800" noProof="0" dirty="0"/>
              <a:t>Performing basic analysis of how efficiently a deep learning job has run and checking if the environment is configured correctly.</a:t>
            </a:r>
          </a:p>
          <a:p>
            <a:endParaRPr lang="en-AU" dirty="0"/>
          </a:p>
        </p:txBody>
      </p:sp>
      <p:sp>
        <p:nvSpPr>
          <p:cNvPr id="4" name="Date Placeholder 3">
            <a:extLst>
              <a:ext uri="{FF2B5EF4-FFF2-40B4-BE49-F238E27FC236}">
                <a16:creationId xmlns:a16="http://schemas.microsoft.com/office/drawing/2014/main" id="{8540A721-D0D2-46BD-95BC-54330A6C2B6A}"/>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F6A5CE4C-132E-421E-8018-1436171E1A6F}"/>
              </a:ext>
            </a:extLst>
          </p:cNvPr>
          <p:cNvSpPr>
            <a:spLocks noGrp="1"/>
          </p:cNvSpPr>
          <p:nvPr>
            <p:ph type="sldNum" sz="quarter" idx="12"/>
          </p:nvPr>
        </p:nvSpPr>
        <p:spPr/>
        <p:txBody>
          <a:bodyPr/>
          <a:lstStyle/>
          <a:p>
            <a:fld id="{915116A8-D034-43C4-BA9A-D4A1A2020C6E}" type="slidenum">
              <a:rPr lang="en-AU" smtClean="0"/>
              <a:t>3</a:t>
            </a:fld>
            <a:endParaRPr lang="en-AU"/>
          </a:p>
        </p:txBody>
      </p:sp>
      <p:sp>
        <p:nvSpPr>
          <p:cNvPr id="2" name="Title 1">
            <a:extLst>
              <a:ext uri="{FF2B5EF4-FFF2-40B4-BE49-F238E27FC236}">
                <a16:creationId xmlns:a16="http://schemas.microsoft.com/office/drawing/2014/main" id="{5F6A6FFE-0AED-4684-B386-E221B53569E0}"/>
              </a:ext>
            </a:extLst>
          </p:cNvPr>
          <p:cNvSpPr>
            <a:spLocks noGrp="1"/>
          </p:cNvSpPr>
          <p:nvPr>
            <p:ph type="title"/>
          </p:nvPr>
        </p:nvSpPr>
        <p:spPr/>
        <p:txBody>
          <a:bodyPr/>
          <a:lstStyle/>
          <a:p>
            <a:r>
              <a:rPr lang="en-AU" noProof="0" dirty="0"/>
              <a:t>Topics Covered</a:t>
            </a:r>
          </a:p>
        </p:txBody>
      </p:sp>
    </p:spTree>
    <p:extLst>
      <p:ext uri="{BB962C8B-B14F-4D97-AF65-F5344CB8AC3E}">
        <p14:creationId xmlns:p14="http://schemas.microsoft.com/office/powerpoint/2010/main" val="1495583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BA384C-5C7C-490B-9039-E4587DFBE44A}"/>
              </a:ext>
            </a:extLst>
          </p:cNvPr>
          <p:cNvSpPr>
            <a:spLocks noGrp="1"/>
          </p:cNvSpPr>
          <p:nvPr>
            <p:ph idx="1"/>
          </p:nvPr>
        </p:nvSpPr>
        <p:spPr>
          <a:xfrm>
            <a:off x="838200" y="1328468"/>
            <a:ext cx="5125528" cy="4876107"/>
          </a:xfrm>
        </p:spPr>
        <p:txBody>
          <a:bodyPr>
            <a:normAutofit/>
          </a:bodyPr>
          <a:lstStyle/>
          <a:p>
            <a:pPr marL="0" lvl="0" indent="0">
              <a:buNone/>
            </a:pPr>
            <a:r>
              <a:rPr lang="en-AU" sz="1600" b="1" noProof="0" dirty="0"/>
              <a:t>Setup Anaconda</a:t>
            </a:r>
          </a:p>
          <a:p>
            <a:pPr marL="0" lvl="0" indent="0">
              <a:buNone/>
            </a:pPr>
            <a:r>
              <a:rPr lang="en-AU" sz="1400" noProof="0" dirty="0"/>
              <a:t>Anaconda is the package manager used to create and manage your DL Python environments. On Wiener the latest version of Anaconda is 4.10.3 supporting Python 3.7.6.</a:t>
            </a:r>
          </a:p>
          <a:p>
            <a:pPr marL="0" lvl="0" indent="0">
              <a:buNone/>
            </a:pPr>
            <a:r>
              <a:rPr lang="en-AU" sz="1400" noProof="0" dirty="0"/>
              <a:t>If you haven’t already configured Anaconda for </a:t>
            </a:r>
            <a:r>
              <a:rPr lang="en-AU" sz="1400" noProof="0" dirty="0" err="1"/>
              <a:t>you</a:t>
            </a:r>
            <a:r>
              <a:rPr lang="en-AU" sz="1400" noProof="0" dirty="0"/>
              <a:t> account on Wiener run these commands on your command prompt:</a:t>
            </a:r>
          </a:p>
          <a:p>
            <a:pPr marL="177800" lvl="4" indent="142875"/>
            <a:r>
              <a:rPr lang="en-AU" sz="1400" dirty="0"/>
              <a:t>module load anaconda/3.7</a:t>
            </a:r>
          </a:p>
          <a:p>
            <a:pPr marL="177800" lvl="4" indent="142875"/>
            <a:r>
              <a:rPr lang="en-AU" sz="1400" dirty="0"/>
              <a:t>conda init</a:t>
            </a:r>
            <a:r>
              <a:rPr lang="en-AU" sz="1400" b="1" dirty="0"/>
              <a:t>		</a:t>
            </a:r>
            <a:endParaRPr lang="en-AU" sz="1400" b="1" noProof="0" dirty="0"/>
          </a:p>
          <a:p>
            <a:pPr marL="0" lvl="0" indent="0">
              <a:buNone/>
            </a:pPr>
            <a:r>
              <a:rPr lang="en-AU" sz="1400" noProof="0" dirty="0"/>
              <a:t>Anaconda</a:t>
            </a:r>
            <a:r>
              <a:rPr lang="en-AU" sz="1400" b="1" noProof="0" dirty="0"/>
              <a:t> </a:t>
            </a:r>
            <a:r>
              <a:rPr lang="en-AU" sz="1400" noProof="0" dirty="0"/>
              <a:t>has added the conda command to your shell. Your shell’s startup file (.bashrc if you’re using the default shell) has been modified to support this by adding lines enclosed by </a:t>
            </a:r>
          </a:p>
          <a:p>
            <a:pPr marL="177800" lvl="0" indent="0">
              <a:buNone/>
            </a:pPr>
            <a:r>
              <a:rPr lang="en-AU" sz="1400" dirty="0">
                <a:solidFill>
                  <a:schemeClr val="accent4">
                    <a:lumMod val="75000"/>
                  </a:schemeClr>
                </a:solidFill>
                <a:latin typeface="Consolas" panose="020B0609020204030204" pitchFamily="49" charset="0"/>
                <a:cs typeface="Courier New" panose="02070309020205020404" pitchFamily="49" charset="0"/>
              </a:rPr>
              <a:t># &gt;&gt;&gt; conda initialize &gt;&gt;&gt;</a:t>
            </a:r>
            <a:r>
              <a:rPr lang="en-AU" sz="1400" dirty="0"/>
              <a:t>;</a:t>
            </a:r>
            <a:r>
              <a:rPr lang="en-AU" sz="1400" dirty="0">
                <a:solidFill>
                  <a:schemeClr val="accent4">
                    <a:lumMod val="75000"/>
                  </a:schemeClr>
                </a:solidFill>
                <a:latin typeface="Consolas" panose="020B0609020204030204" pitchFamily="49" charset="0"/>
                <a:cs typeface="Courier New" panose="02070309020205020404" pitchFamily="49" charset="0"/>
              </a:rPr>
              <a:t> </a:t>
            </a:r>
            <a:r>
              <a:rPr lang="en-AU" sz="1400" dirty="0"/>
              <a:t>and </a:t>
            </a:r>
            <a:br>
              <a:rPr lang="en-AU" sz="1400" dirty="0"/>
            </a:br>
            <a:r>
              <a:rPr lang="en-AU" sz="1400" dirty="0">
                <a:solidFill>
                  <a:schemeClr val="accent4">
                    <a:lumMod val="75000"/>
                  </a:schemeClr>
                </a:solidFill>
                <a:latin typeface="Consolas" panose="020B0609020204030204" pitchFamily="49" charset="0"/>
                <a:cs typeface="Courier New" panose="02070309020205020404" pitchFamily="49" charset="0"/>
              </a:rPr>
              <a:t># &lt;&lt;&lt; conda initialize &lt;&lt;&lt;</a:t>
            </a:r>
          </a:p>
          <a:p>
            <a:pPr marL="0" lvl="0" indent="0">
              <a:buNone/>
            </a:pPr>
            <a:r>
              <a:rPr lang="en-AU" sz="1400" noProof="0" dirty="0"/>
              <a:t>Test that Anaconda has been configure by running </a:t>
            </a:r>
            <a:r>
              <a:rPr lang="en-AU" sz="1400" dirty="0">
                <a:solidFill>
                  <a:schemeClr val="accent4">
                    <a:lumMod val="75000"/>
                  </a:schemeClr>
                </a:solidFill>
                <a:latin typeface="Consolas" panose="020B0609020204030204" pitchFamily="49" charset="0"/>
                <a:cs typeface="Courier New" panose="02070309020205020404" pitchFamily="49" charset="0"/>
              </a:rPr>
              <a:t>conda info</a:t>
            </a:r>
            <a:r>
              <a:rPr lang="en-AU" sz="1400" noProof="0" dirty="0"/>
              <a:t>. If Anaconda is configured properly the attributes of your environment will be printed. The first two attributes will be similar to:</a:t>
            </a:r>
          </a:p>
          <a:p>
            <a:pPr marL="177800" lvl="1" indent="0">
              <a:buNone/>
            </a:pPr>
            <a:r>
              <a:rPr lang="en-AU" sz="1400" dirty="0">
                <a:solidFill>
                  <a:schemeClr val="accent4">
                    <a:lumMod val="75000"/>
                  </a:schemeClr>
                </a:solidFill>
                <a:latin typeface="Consolas" panose="020B0609020204030204" pitchFamily="49" charset="0"/>
                <a:cs typeface="Courier New" panose="02070309020205020404" pitchFamily="49" charset="0"/>
              </a:rPr>
              <a:t>active environment : base</a:t>
            </a:r>
            <a:br>
              <a:rPr lang="en-AU" sz="1400" dirty="0">
                <a:solidFill>
                  <a:schemeClr val="accent4">
                    <a:lumMod val="75000"/>
                  </a:schemeClr>
                </a:solidFill>
                <a:latin typeface="Consolas" panose="020B0609020204030204" pitchFamily="49" charset="0"/>
                <a:cs typeface="Courier New" panose="02070309020205020404" pitchFamily="49" charset="0"/>
              </a:rPr>
            </a:br>
            <a:r>
              <a:rPr lang="en-AU" sz="1400" dirty="0">
                <a:solidFill>
                  <a:schemeClr val="accent4">
                    <a:lumMod val="75000"/>
                  </a:schemeClr>
                </a:solidFill>
                <a:latin typeface="Consolas" panose="020B0609020204030204" pitchFamily="49" charset="0"/>
                <a:cs typeface="Courier New" panose="02070309020205020404" pitchFamily="49" charset="0"/>
              </a:rPr>
              <a:t>active env location : /opt/ohpc/pub/apps/...</a:t>
            </a:r>
          </a:p>
          <a:p>
            <a:pPr marL="0" lvl="0" indent="0">
              <a:buNone/>
            </a:pPr>
            <a:endParaRPr lang="en-AU" sz="1050" noProof="0" dirty="0"/>
          </a:p>
        </p:txBody>
      </p:sp>
      <p:sp>
        <p:nvSpPr>
          <p:cNvPr id="4" name="Date Placeholder 3">
            <a:extLst>
              <a:ext uri="{FF2B5EF4-FFF2-40B4-BE49-F238E27FC236}">
                <a16:creationId xmlns:a16="http://schemas.microsoft.com/office/drawing/2014/main" id="{2B845B32-94D3-4DA9-A38A-26D96E30DC69}"/>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A976B701-6877-4476-8262-E506DD947D4C}"/>
              </a:ext>
            </a:extLst>
          </p:cNvPr>
          <p:cNvSpPr>
            <a:spLocks noGrp="1"/>
          </p:cNvSpPr>
          <p:nvPr>
            <p:ph type="sldNum" sz="quarter" idx="12"/>
          </p:nvPr>
        </p:nvSpPr>
        <p:spPr/>
        <p:txBody>
          <a:bodyPr/>
          <a:lstStyle/>
          <a:p>
            <a:fld id="{915116A8-D034-43C4-BA9A-D4A1A2020C6E}" type="slidenum">
              <a:rPr lang="en-AU" smtClean="0"/>
              <a:t>4</a:t>
            </a:fld>
            <a:endParaRPr lang="en-AU"/>
          </a:p>
        </p:txBody>
      </p:sp>
      <p:sp>
        <p:nvSpPr>
          <p:cNvPr id="6" name="Content Placeholder 2">
            <a:extLst>
              <a:ext uri="{FF2B5EF4-FFF2-40B4-BE49-F238E27FC236}">
                <a16:creationId xmlns:a16="http://schemas.microsoft.com/office/drawing/2014/main" id="{B8DC7919-1F70-4463-8CFD-880CC8AD6196}"/>
              </a:ext>
            </a:extLst>
          </p:cNvPr>
          <p:cNvSpPr txBox="1">
            <a:spLocks/>
          </p:cNvSpPr>
          <p:nvPr/>
        </p:nvSpPr>
        <p:spPr>
          <a:xfrm>
            <a:off x="6228272" y="1328467"/>
            <a:ext cx="5125528" cy="48761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1600" b="1" dirty="0"/>
              <a:t>Create a Deep Learning Environment</a:t>
            </a:r>
          </a:p>
          <a:p>
            <a:pPr marL="0" indent="0">
              <a:buFont typeface="Arial" panose="020B0604020202020204" pitchFamily="34" charset="0"/>
              <a:buNone/>
            </a:pPr>
            <a:r>
              <a:rPr lang="en-AU" sz="1400" dirty="0"/>
              <a:t>The next step is to create an Anaconda environment to support DL code. These environments require a lot of disk space and shouldn’t be placed in home directories given the 5GB quota imposed on </a:t>
            </a:r>
            <a:r>
              <a:rPr lang="en-AU" sz="1400" dirty="0">
                <a:solidFill>
                  <a:schemeClr val="accent4">
                    <a:lumMod val="75000"/>
                  </a:schemeClr>
                </a:solidFill>
                <a:latin typeface="Consolas" panose="020B0609020204030204" pitchFamily="49" charset="0"/>
                <a:cs typeface="Courier New" panose="02070309020205020404" pitchFamily="49" charset="0"/>
              </a:rPr>
              <a:t>/home</a:t>
            </a:r>
            <a:r>
              <a:rPr lang="en-AU" sz="1400" dirty="0"/>
              <a:t>. It’s recommended that you store environments on Wiener’s </a:t>
            </a:r>
            <a:r>
              <a:rPr lang="en-AU" sz="1400" dirty="0">
                <a:solidFill>
                  <a:schemeClr val="accent4">
                    <a:lumMod val="75000"/>
                  </a:schemeClr>
                </a:solidFill>
                <a:latin typeface="Consolas" panose="020B0609020204030204" pitchFamily="49" charset="0"/>
                <a:cs typeface="Courier New" panose="02070309020205020404" pitchFamily="49" charset="0"/>
              </a:rPr>
              <a:t>/scratch</a:t>
            </a:r>
            <a:r>
              <a:rPr lang="en-AU" sz="1400" dirty="0"/>
              <a:t> volume and configure anaconda to use this location by default.</a:t>
            </a:r>
          </a:p>
          <a:p>
            <a:pPr marL="0" indent="0">
              <a:buFont typeface="Arial" panose="020B0604020202020204" pitchFamily="34" charset="0"/>
              <a:buNone/>
            </a:pPr>
            <a:r>
              <a:rPr lang="en-AU" sz="1400" dirty="0"/>
              <a:t>Create a directory on the scratch volume to store the environment with the following (recommended) structure:</a:t>
            </a:r>
          </a:p>
          <a:p>
            <a:pPr marL="269875" lvl="1" indent="0">
              <a:spcBef>
                <a:spcPts val="1200"/>
              </a:spcBef>
              <a:buFont typeface="Arial" panose="020B0604020202020204" pitchFamily="34" charset="0"/>
              <a:buNone/>
            </a:pPr>
            <a:r>
              <a:rPr lang="en-AU" sz="1400" dirty="0">
                <a:solidFill>
                  <a:schemeClr val="accent4">
                    <a:lumMod val="75000"/>
                  </a:schemeClr>
                </a:solidFill>
                <a:latin typeface="Consolas" panose="020B0609020204030204" pitchFamily="49" charset="0"/>
                <a:cs typeface="Courier New" panose="02070309020205020404" pitchFamily="49" charset="0"/>
              </a:rPr>
              <a:t>/scratch/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a:t>
            </a:r>
            <a:endParaRPr lang="en-AU" sz="1400" b="1" dirty="0"/>
          </a:p>
          <a:p>
            <a:pPr marL="177800" lvl="2" indent="0">
              <a:buFont typeface="Arial" panose="020B0604020202020204" pitchFamily="34" charset="0"/>
              <a:buNone/>
              <a:tabLst>
                <a:tab pos="1438275" algn="r"/>
                <a:tab pos="1524000" algn="l"/>
                <a:tab pos="2243138" algn="r"/>
              </a:tabLst>
            </a:pPr>
            <a:r>
              <a:rPr lang="en-AU" sz="1400" b="1" dirty="0"/>
              <a:t>	scratch:	</a:t>
            </a:r>
            <a:r>
              <a:rPr lang="en-AU" sz="1400" dirty="0"/>
              <a:t>large storage volume for projects.</a:t>
            </a:r>
          </a:p>
          <a:p>
            <a:pPr marL="177800" lvl="2" indent="0">
              <a:buFont typeface="Arial" panose="020B0604020202020204" pitchFamily="34" charset="0"/>
              <a:buNone/>
              <a:tabLst>
                <a:tab pos="1438275" algn="r"/>
                <a:tab pos="1524000" algn="l"/>
                <a:tab pos="2243138" algn="r"/>
              </a:tabLst>
            </a:pPr>
            <a:r>
              <a:rPr lang="en-AU" sz="1400" b="1" i="1" dirty="0"/>
              <a:t>	</a:t>
            </a:r>
            <a:r>
              <a:rPr lang="en-AU" sz="1400" b="1" i="1" dirty="0" err="1"/>
              <a:t>ou_designation</a:t>
            </a:r>
            <a:r>
              <a:rPr lang="en-AU" sz="1400" b="1" i="1" dirty="0"/>
              <a:t>:	</a:t>
            </a:r>
            <a:r>
              <a:rPr lang="en-AU" sz="1400" dirty="0"/>
              <a:t>your organisational unit such as </a:t>
            </a:r>
            <a:r>
              <a:rPr lang="en-AU" sz="1400" dirty="0" err="1"/>
              <a:t>rcc</a:t>
            </a:r>
            <a:r>
              <a:rPr lang="en-AU" sz="1400" dirty="0"/>
              <a:t>, </a:t>
            </a:r>
            <a:r>
              <a:rPr lang="en-AU" sz="1400" dirty="0" err="1"/>
              <a:t>cai</a:t>
            </a:r>
            <a:r>
              <a:rPr lang="en-AU" sz="1400" dirty="0"/>
              <a:t>, </a:t>
            </a:r>
            <a:r>
              <a:rPr lang="en-AU" sz="1400" dirty="0" err="1"/>
              <a:t>imb</a:t>
            </a:r>
            <a:r>
              <a:rPr lang="en-AU" sz="1400" dirty="0"/>
              <a:t>, 		</a:t>
            </a:r>
            <a:r>
              <a:rPr lang="en-AU" sz="1400" dirty="0" err="1"/>
              <a:t>itee</a:t>
            </a:r>
            <a:r>
              <a:rPr lang="en-AU" sz="1400" dirty="0"/>
              <a:t>, etc.</a:t>
            </a:r>
          </a:p>
          <a:p>
            <a:pPr marL="177800" lvl="2" indent="0">
              <a:buFont typeface="Arial" panose="020B0604020202020204" pitchFamily="34" charset="0"/>
              <a:buNone/>
              <a:tabLst>
                <a:tab pos="1438275" algn="r"/>
                <a:tab pos="1524000" algn="l"/>
                <a:tab pos="2243138" algn="r"/>
              </a:tabLst>
            </a:pPr>
            <a:r>
              <a:rPr lang="en-AU" sz="1400" b="1" i="1" dirty="0"/>
              <a:t>	username:	</a:t>
            </a:r>
            <a:r>
              <a:rPr lang="en-AU" sz="1400" dirty="0"/>
              <a:t>your user name (which may not exist).</a:t>
            </a:r>
          </a:p>
          <a:p>
            <a:pPr marL="177800" lvl="2" indent="0">
              <a:buFont typeface="Arial" panose="020B0604020202020204" pitchFamily="34" charset="0"/>
              <a:buNone/>
              <a:tabLst>
                <a:tab pos="1438275" algn="r"/>
                <a:tab pos="1524000" algn="l"/>
                <a:tab pos="2243138" algn="r"/>
              </a:tabLst>
            </a:pPr>
            <a:r>
              <a:rPr lang="en-AU" sz="1400" b="1" dirty="0"/>
              <a:t>	anaconda:	</a:t>
            </a:r>
            <a:r>
              <a:rPr lang="en-AU" sz="1400" dirty="0"/>
              <a:t>put all your anaconda data here.</a:t>
            </a:r>
          </a:p>
        </p:txBody>
      </p:sp>
      <p:sp>
        <p:nvSpPr>
          <p:cNvPr id="7" name="Title 2">
            <a:extLst>
              <a:ext uri="{FF2B5EF4-FFF2-40B4-BE49-F238E27FC236}">
                <a16:creationId xmlns:a16="http://schemas.microsoft.com/office/drawing/2014/main" id="{05FF3034-5231-4D14-B7CF-B66A0E63999B}"/>
              </a:ext>
            </a:extLst>
          </p:cNvPr>
          <p:cNvSpPr txBox="1">
            <a:spLocks/>
          </p:cNvSpPr>
          <p:nvPr/>
        </p:nvSpPr>
        <p:spPr>
          <a:xfrm>
            <a:off x="838200" y="629792"/>
            <a:ext cx="10515600" cy="6986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a:t>HPC Deep Learning Environment</a:t>
            </a:r>
            <a:endParaRPr lang="en-AU" dirty="0"/>
          </a:p>
        </p:txBody>
      </p:sp>
    </p:spTree>
    <p:extLst>
      <p:ext uri="{BB962C8B-B14F-4D97-AF65-F5344CB8AC3E}">
        <p14:creationId xmlns:p14="http://schemas.microsoft.com/office/powerpoint/2010/main" val="3435436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7B5388-2F3A-491B-9493-CC6F1406A13E}"/>
              </a:ext>
            </a:extLst>
          </p:cNvPr>
          <p:cNvSpPr>
            <a:spLocks noGrp="1"/>
          </p:cNvSpPr>
          <p:nvPr>
            <p:ph idx="1"/>
          </p:nvPr>
        </p:nvSpPr>
        <p:spPr>
          <a:xfrm>
            <a:off x="803275" y="1315376"/>
            <a:ext cx="10515600" cy="737563"/>
          </a:xfrm>
        </p:spPr>
        <p:txBody>
          <a:bodyPr>
            <a:normAutofit/>
          </a:bodyPr>
          <a:lstStyle/>
          <a:p>
            <a:pPr marL="0" indent="0">
              <a:buNone/>
            </a:pPr>
            <a:r>
              <a:rPr lang="en-AU" sz="2000" noProof="0" dirty="0"/>
              <a:t>Configure</a:t>
            </a:r>
            <a:r>
              <a:rPr lang="en-AU" sz="2000" baseline="0" noProof="0" dirty="0"/>
              <a:t> anaconda to use your new storage</a:t>
            </a:r>
            <a:r>
              <a:rPr lang="en-AU" sz="2000" noProof="0" dirty="0"/>
              <a:t> location by creating a </a:t>
            </a:r>
            <a:r>
              <a:rPr lang="en-AU" sz="2000" dirty="0">
                <a:solidFill>
                  <a:schemeClr val="accent4">
                    <a:lumMod val="75000"/>
                  </a:schemeClr>
                </a:solidFill>
                <a:latin typeface="Consolas" panose="020B0609020204030204" pitchFamily="49" charset="0"/>
                <a:cs typeface="Courier New" panose="02070309020205020404" pitchFamily="49" charset="0"/>
              </a:rPr>
              <a:t>~/.</a:t>
            </a:r>
            <a:r>
              <a:rPr lang="en-AU" sz="2000" dirty="0" err="1">
                <a:solidFill>
                  <a:schemeClr val="accent4">
                    <a:lumMod val="75000"/>
                  </a:schemeClr>
                </a:solidFill>
                <a:latin typeface="Consolas" panose="020B0609020204030204" pitchFamily="49" charset="0"/>
                <a:cs typeface="Courier New" panose="02070309020205020404" pitchFamily="49" charset="0"/>
              </a:rPr>
              <a:t>condarc</a:t>
            </a:r>
            <a:r>
              <a:rPr lang="en-AU" sz="2000" noProof="0" dirty="0"/>
              <a:t> if it doesn’t exist and adding the following lines to it:</a:t>
            </a:r>
          </a:p>
          <a:p>
            <a:pPr marL="612000" indent="0">
              <a:spcBef>
                <a:spcPts val="0"/>
              </a:spcBef>
              <a:buNone/>
            </a:pP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None/>
            </a:pPr>
            <a:endParaRPr lang="en-AU" noProof="0" dirty="0"/>
          </a:p>
        </p:txBody>
      </p:sp>
      <p:graphicFrame>
        <p:nvGraphicFramePr>
          <p:cNvPr id="4" name="Table 4">
            <a:extLst>
              <a:ext uri="{FF2B5EF4-FFF2-40B4-BE49-F238E27FC236}">
                <a16:creationId xmlns:a16="http://schemas.microsoft.com/office/drawing/2014/main" id="{8CBAFD7E-E1F0-4B04-957E-35E64F3C2CB5}"/>
              </a:ext>
            </a:extLst>
          </p:cNvPr>
          <p:cNvGraphicFramePr>
            <a:graphicFrameLocks noGrp="1"/>
          </p:cNvGraphicFramePr>
          <p:nvPr>
            <p:extLst>
              <p:ext uri="{D42A27DB-BD31-4B8C-83A1-F6EECF244321}">
                <p14:modId xmlns:p14="http://schemas.microsoft.com/office/powerpoint/2010/main" val="4058846295"/>
              </p:ext>
            </p:extLst>
          </p:nvPr>
        </p:nvGraphicFramePr>
        <p:xfrm>
          <a:off x="1447799" y="2345643"/>
          <a:ext cx="9296402" cy="1889760"/>
        </p:xfrm>
        <a:graphic>
          <a:graphicData uri="http://schemas.openxmlformats.org/drawingml/2006/table">
            <a:tbl>
              <a:tblPr>
                <a:tableStyleId>{5C22544A-7EE6-4342-B048-85BDC9FD1C3A}</a:tableStyleId>
              </a:tblPr>
              <a:tblGrid>
                <a:gridCol w="5386450">
                  <a:extLst>
                    <a:ext uri="{9D8B030D-6E8A-4147-A177-3AD203B41FA5}">
                      <a16:colId xmlns:a16="http://schemas.microsoft.com/office/drawing/2014/main" val="3320839180"/>
                    </a:ext>
                  </a:extLst>
                </a:gridCol>
                <a:gridCol w="3909952">
                  <a:extLst>
                    <a:ext uri="{9D8B030D-6E8A-4147-A177-3AD203B41FA5}">
                      <a16:colId xmlns:a16="http://schemas.microsoft.com/office/drawing/2014/main" val="3576948160"/>
                    </a:ext>
                  </a:extLst>
                </a:gridCol>
              </a:tblGrid>
              <a:tr h="4236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err="1">
                          <a:solidFill>
                            <a:schemeClr val="accent4">
                              <a:lumMod val="75000"/>
                            </a:schemeClr>
                          </a:solidFill>
                          <a:latin typeface="Consolas" panose="020B0609020204030204" pitchFamily="49" charset="0"/>
                          <a:cs typeface="Courier New" panose="02070309020205020404" pitchFamily="49" charset="0"/>
                        </a:rPr>
                        <a:t>auto_update_conda</a:t>
                      </a:r>
                      <a:r>
                        <a:rPr lang="en-AU" sz="1400" dirty="0">
                          <a:solidFill>
                            <a:schemeClr val="accent4">
                              <a:lumMod val="75000"/>
                            </a:schemeClr>
                          </a:solidFill>
                          <a:latin typeface="Consolas" panose="020B0609020204030204" pitchFamily="49" charset="0"/>
                          <a:cs typeface="Courier New" panose="02070309020205020404" pitchFamily="49" charset="0"/>
                        </a:rPr>
                        <a:t>: False</a:t>
                      </a:r>
                    </a:p>
                    <a:p>
                      <a:endParaRPr lang="en-AU"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AU" sz="1400" dirty="0"/>
                        <a:t>We don’t want anaconda to update itself as it is read only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122031504"/>
                  </a:ext>
                </a:extLst>
              </a:tr>
              <a:tr h="1214365">
                <a:tc>
                  <a:txBody>
                    <a:bodyPr/>
                    <a:lstStyle/>
                    <a:p>
                      <a:pPr marL="0" indent="0">
                        <a:spcBef>
                          <a:spcPts val="0"/>
                        </a:spcBef>
                        <a:buNone/>
                      </a:pPr>
                      <a:r>
                        <a:rPr lang="en-AU" sz="1400" dirty="0" err="1">
                          <a:solidFill>
                            <a:schemeClr val="accent4">
                              <a:lumMod val="75000"/>
                            </a:schemeClr>
                          </a:solidFill>
                          <a:latin typeface="Consolas" panose="020B0609020204030204" pitchFamily="49" charset="0"/>
                          <a:cs typeface="Courier New" panose="02070309020205020404" pitchFamily="49" charset="0"/>
                        </a:rPr>
                        <a:t>pkgs_dirs</a:t>
                      </a:r>
                      <a:r>
                        <a:rPr lang="en-AU" sz="1400" dirty="0">
                          <a:solidFill>
                            <a:schemeClr val="accent4">
                              <a:lumMod val="75000"/>
                            </a:schemeClr>
                          </a:solidFill>
                          <a:latin typeface="Consolas" panose="020B0609020204030204" pitchFamily="49" charset="0"/>
                          <a:cs typeface="Courier New" panose="02070309020205020404" pitchFamily="49" charset="0"/>
                        </a:rPr>
                        <a:t>:</a:t>
                      </a:r>
                    </a:p>
                    <a:p>
                      <a:pPr marL="0" indent="0">
                        <a:spcBef>
                          <a:spcPts val="0"/>
                        </a:spcBef>
                        <a:buNone/>
                      </a:pPr>
                      <a:r>
                        <a:rPr lang="en-AU" sz="1400" dirty="0">
                          <a:solidFill>
                            <a:schemeClr val="accent4">
                              <a:lumMod val="75000"/>
                            </a:schemeClr>
                          </a:solidFill>
                          <a:latin typeface="Consolas" panose="020B0609020204030204" pitchFamily="49" charset="0"/>
                          <a:cs typeface="Courier New" panose="02070309020205020404" pitchFamily="49" charset="0"/>
                        </a:rPr>
                        <a:t>  - /scratch/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/username/anaconda/pkgs</a:t>
                      </a:r>
                    </a:p>
                    <a:p>
                      <a:pPr marL="0" indent="0">
                        <a:spcBef>
                          <a:spcPts val="0"/>
                        </a:spcBef>
                        <a:buNone/>
                      </a:pPr>
                      <a:endParaRPr lang="en-AU" sz="1400" dirty="0">
                        <a:solidFill>
                          <a:schemeClr val="accent4">
                            <a:lumMod val="75000"/>
                          </a:schemeClr>
                        </a:solidFill>
                        <a:latin typeface="Consolas" panose="020B0609020204030204" pitchFamily="49" charset="0"/>
                        <a:cs typeface="Courier New" panose="02070309020205020404" pitchFamily="49" charset="0"/>
                      </a:endParaRPr>
                    </a:p>
                    <a:p>
                      <a:pPr marL="0" indent="0">
                        <a:spcBef>
                          <a:spcPts val="0"/>
                        </a:spcBef>
                        <a:buNone/>
                      </a:pPr>
                      <a:r>
                        <a:rPr lang="en-AU" sz="1400" dirty="0" err="1">
                          <a:solidFill>
                            <a:schemeClr val="accent4">
                              <a:lumMod val="75000"/>
                            </a:schemeClr>
                          </a:solidFill>
                          <a:latin typeface="Consolas" panose="020B0609020204030204" pitchFamily="49" charset="0"/>
                          <a:cs typeface="Courier New" panose="02070309020205020404" pitchFamily="49" charset="0"/>
                        </a:rPr>
                        <a:t>envs_dirs</a:t>
                      </a:r>
                      <a:r>
                        <a:rPr lang="en-AU" sz="1400" dirty="0">
                          <a:solidFill>
                            <a:schemeClr val="accent4">
                              <a:lumMod val="75000"/>
                            </a:schemeClr>
                          </a:solidFill>
                          <a:latin typeface="Consolas" panose="020B0609020204030204" pitchFamily="49" charset="0"/>
                          <a:cs typeface="Courier New" panose="02070309020205020404" pitchFamily="49" charset="0"/>
                        </a:rPr>
                        <a:t>:</a:t>
                      </a:r>
                    </a:p>
                    <a:p>
                      <a:pPr marL="0" indent="0">
                        <a:spcBef>
                          <a:spcPts val="0"/>
                        </a:spcBef>
                        <a:buNone/>
                      </a:pPr>
                      <a:r>
                        <a:rPr lang="en-AU" sz="1400" dirty="0">
                          <a:solidFill>
                            <a:schemeClr val="accent4">
                              <a:lumMod val="75000"/>
                            </a:schemeClr>
                          </a:solidFill>
                          <a:latin typeface="Consolas" panose="020B0609020204030204" pitchFamily="49" charset="0"/>
                          <a:cs typeface="Courier New" panose="02070309020205020404" pitchFamily="49" charset="0"/>
                        </a:rPr>
                        <a:t>  - /scratch/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a:t>
                      </a:r>
                      <a:r>
                        <a:rPr lang="en-AU" sz="1400" dirty="0" err="1">
                          <a:solidFill>
                            <a:schemeClr val="accent4">
                              <a:lumMod val="75000"/>
                            </a:schemeClr>
                          </a:solidFill>
                          <a:latin typeface="Consolas" panose="020B0609020204030204" pitchFamily="49" charset="0"/>
                          <a:cs typeface="Courier New" panose="02070309020205020404" pitchFamily="49" charset="0"/>
                        </a:rPr>
                        <a:t>envs</a:t>
                      </a:r>
                      <a:endParaRPr lang="en-AU" sz="1400" dirty="0">
                        <a:solidFill>
                          <a:schemeClr val="accent4">
                            <a:lumMod val="75000"/>
                          </a:schemeClr>
                        </a:solidFill>
                        <a:latin typeface="Consolas" panose="020B0609020204030204" pitchFamily="49" charset="0"/>
                        <a:cs typeface="Courier New" panose="02070309020205020404" pitchFamily="49" charset="0"/>
                      </a:endParaRPr>
                    </a:p>
                    <a:p>
                      <a:endParaRPr lang="en-AU"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r>
                        <a:rPr lang="en-AU" sz="1400" dirty="0"/>
                        <a:t>The package cache and environments are placed in our scratch directory by default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4237430903"/>
                  </a:ext>
                </a:extLst>
              </a:tr>
            </a:tbl>
          </a:graphicData>
        </a:graphic>
      </p:graphicFrame>
      <p:sp>
        <p:nvSpPr>
          <p:cNvPr id="5" name="Content Placeholder 2">
            <a:extLst>
              <a:ext uri="{FF2B5EF4-FFF2-40B4-BE49-F238E27FC236}">
                <a16:creationId xmlns:a16="http://schemas.microsoft.com/office/drawing/2014/main" id="{A1894232-4E70-49F7-AFF2-1DE72204AFD5}"/>
              </a:ext>
            </a:extLst>
          </p:cNvPr>
          <p:cNvSpPr txBox="1">
            <a:spLocks/>
          </p:cNvSpPr>
          <p:nvPr/>
        </p:nvSpPr>
        <p:spPr>
          <a:xfrm>
            <a:off x="838200" y="5206036"/>
            <a:ext cx="10515600" cy="10988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12000" indent="0">
              <a:spcBef>
                <a:spcPts val="0"/>
              </a:spcBef>
              <a:buFont typeface="Arial" panose="020B0604020202020204" pitchFamily="34" charset="0"/>
              <a:buNone/>
            </a:pP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Font typeface="Arial" panose="020B0604020202020204" pitchFamily="34" charset="0"/>
              <a:buNone/>
            </a:pPr>
            <a:endParaRPr lang="en-AU" dirty="0"/>
          </a:p>
        </p:txBody>
      </p:sp>
      <p:sp>
        <p:nvSpPr>
          <p:cNvPr id="7" name="Content Placeholder 2">
            <a:extLst>
              <a:ext uri="{FF2B5EF4-FFF2-40B4-BE49-F238E27FC236}">
                <a16:creationId xmlns:a16="http://schemas.microsoft.com/office/drawing/2014/main" id="{C148EB87-104C-442A-9B1E-22427B4C56BD}"/>
              </a:ext>
            </a:extLst>
          </p:cNvPr>
          <p:cNvSpPr txBox="1">
            <a:spLocks/>
          </p:cNvSpPr>
          <p:nvPr/>
        </p:nvSpPr>
        <p:spPr>
          <a:xfrm>
            <a:off x="838200" y="4665505"/>
            <a:ext cx="10515600" cy="1389360"/>
          </a:xfrm>
          <a:prstGeom prst="rect">
            <a:avLst/>
          </a:prstGeom>
        </p:spPr>
        <p:txBody>
          <a:bodyPr vert="horz" lIns="91440" tIns="45720" rIns="91440" bIns="45720" numCol="1" rtlCol="0">
            <a:normAutofit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1800" dirty="0"/>
              <a:t>The module system sets an environment variable, CONDA_ENVS_PATH, which overrides the file locations specified in your </a:t>
            </a:r>
            <a:r>
              <a:rPr lang="en-AU" sz="1800" dirty="0">
                <a:solidFill>
                  <a:schemeClr val="accent4">
                    <a:lumMod val="75000"/>
                  </a:schemeClr>
                </a:solidFill>
                <a:latin typeface="Consolas" panose="020B0609020204030204" pitchFamily="49" charset="0"/>
                <a:cs typeface="Courier New" panose="02070309020205020404" pitchFamily="49" charset="0"/>
              </a:rPr>
              <a:t>~/.</a:t>
            </a:r>
            <a:r>
              <a:rPr lang="en-AU" sz="1800" dirty="0" err="1">
                <a:solidFill>
                  <a:schemeClr val="accent4">
                    <a:lumMod val="75000"/>
                  </a:schemeClr>
                </a:solidFill>
                <a:latin typeface="Consolas" panose="020B0609020204030204" pitchFamily="49" charset="0"/>
                <a:cs typeface="Courier New" panose="02070309020205020404" pitchFamily="49" charset="0"/>
              </a:rPr>
              <a:t>condarc</a:t>
            </a:r>
            <a:r>
              <a:rPr lang="en-AU" sz="1800" dirty="0"/>
              <a:t> file. Unset this variable by executing </a:t>
            </a:r>
            <a:r>
              <a:rPr lang="en-AU" sz="1800" dirty="0">
                <a:solidFill>
                  <a:schemeClr val="accent4">
                    <a:lumMod val="75000"/>
                  </a:schemeClr>
                </a:solidFill>
                <a:latin typeface="Consolas" panose="020B0609020204030204" pitchFamily="49" charset="0"/>
                <a:cs typeface="Courier New" panose="02070309020205020404" pitchFamily="49" charset="0"/>
              </a:rPr>
              <a:t>unset CONDA_ENVS_PATH</a:t>
            </a:r>
            <a:r>
              <a:rPr lang="en-AU" sz="1800" dirty="0"/>
              <a:t> on the comment line. Unsetting this variable is required every time the </a:t>
            </a:r>
            <a:r>
              <a:rPr lang="en-AU" sz="1800" dirty="0">
                <a:solidFill>
                  <a:schemeClr val="accent4">
                    <a:lumMod val="75000"/>
                  </a:schemeClr>
                </a:solidFill>
                <a:latin typeface="Consolas" panose="020B0609020204030204" pitchFamily="49" charset="0"/>
                <a:cs typeface="Courier New" panose="02070309020205020404" pitchFamily="49" charset="0"/>
              </a:rPr>
              <a:t>module load anaconda </a:t>
            </a:r>
            <a:r>
              <a:rPr lang="en-AU" sz="1800" dirty="0"/>
              <a:t>command is run. Fortunately, because of the modifications made to your startup script, you no longer need use module system to load anaconda—it will be available by default.</a:t>
            </a: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Font typeface="Arial" panose="020B0604020202020204" pitchFamily="34" charset="0"/>
              <a:buNone/>
            </a:pPr>
            <a:endParaRPr lang="en-AU" dirty="0"/>
          </a:p>
        </p:txBody>
      </p:sp>
      <p:sp>
        <p:nvSpPr>
          <p:cNvPr id="6" name="Date Placeholder 5">
            <a:extLst>
              <a:ext uri="{FF2B5EF4-FFF2-40B4-BE49-F238E27FC236}">
                <a16:creationId xmlns:a16="http://schemas.microsoft.com/office/drawing/2014/main" id="{DD69F8FE-05F0-46E1-8D93-4AE93501903C}"/>
              </a:ext>
            </a:extLst>
          </p:cNvPr>
          <p:cNvSpPr>
            <a:spLocks noGrp="1"/>
          </p:cNvSpPr>
          <p:nvPr>
            <p:ph type="dt" sz="half" idx="10"/>
          </p:nvPr>
        </p:nvSpPr>
        <p:spPr/>
        <p:txBody>
          <a:bodyPr/>
          <a:lstStyle/>
          <a:p>
            <a:r>
              <a:rPr lang="en-US"/>
              <a:t>Aug 2021 | Deep Learning on HPC Workshop</a:t>
            </a:r>
            <a:endParaRPr lang="en-AU" dirty="0"/>
          </a:p>
        </p:txBody>
      </p:sp>
      <p:sp>
        <p:nvSpPr>
          <p:cNvPr id="8" name="Slide Number Placeholder 7">
            <a:extLst>
              <a:ext uri="{FF2B5EF4-FFF2-40B4-BE49-F238E27FC236}">
                <a16:creationId xmlns:a16="http://schemas.microsoft.com/office/drawing/2014/main" id="{6788B474-4EF6-4C37-B8EF-FAF8996DBD03}"/>
              </a:ext>
            </a:extLst>
          </p:cNvPr>
          <p:cNvSpPr>
            <a:spLocks noGrp="1"/>
          </p:cNvSpPr>
          <p:nvPr>
            <p:ph type="sldNum" sz="quarter" idx="12"/>
          </p:nvPr>
        </p:nvSpPr>
        <p:spPr/>
        <p:txBody>
          <a:bodyPr/>
          <a:lstStyle/>
          <a:p>
            <a:fld id="{915116A8-D034-43C4-BA9A-D4A1A2020C6E}" type="slidenum">
              <a:rPr lang="en-AU" smtClean="0"/>
              <a:t>5</a:t>
            </a:fld>
            <a:endParaRPr lang="en-AU"/>
          </a:p>
        </p:txBody>
      </p:sp>
      <p:sp>
        <p:nvSpPr>
          <p:cNvPr id="10" name="Title 2">
            <a:extLst>
              <a:ext uri="{FF2B5EF4-FFF2-40B4-BE49-F238E27FC236}">
                <a16:creationId xmlns:a16="http://schemas.microsoft.com/office/drawing/2014/main" id="{8E83AB85-40DD-4E64-B599-AFE389AF3592}"/>
              </a:ext>
            </a:extLst>
          </p:cNvPr>
          <p:cNvSpPr txBox="1">
            <a:spLocks/>
          </p:cNvSpPr>
          <p:nvPr/>
        </p:nvSpPr>
        <p:spPr>
          <a:xfrm>
            <a:off x="838200" y="629792"/>
            <a:ext cx="10515600" cy="6986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dirty="0"/>
              <a:t>HPC Deep Learning Environment</a:t>
            </a:r>
          </a:p>
        </p:txBody>
      </p:sp>
    </p:spTree>
    <p:extLst>
      <p:ext uri="{BB962C8B-B14F-4D97-AF65-F5344CB8AC3E}">
        <p14:creationId xmlns:p14="http://schemas.microsoft.com/office/powerpoint/2010/main" val="1371945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AF5E80-A557-40D7-9761-DE56076213DD}"/>
              </a:ext>
            </a:extLst>
          </p:cNvPr>
          <p:cNvSpPr>
            <a:spLocks noGrp="1"/>
          </p:cNvSpPr>
          <p:nvPr>
            <p:ph idx="1"/>
          </p:nvPr>
        </p:nvSpPr>
        <p:spPr/>
        <p:txBody>
          <a:bodyPr>
            <a:normAutofit/>
          </a:bodyPr>
          <a:lstStyle/>
          <a:p>
            <a:pPr marL="0" indent="0">
              <a:buNone/>
            </a:pPr>
            <a:r>
              <a:rPr lang="en-AU" dirty="0"/>
              <a:t>Finally we create the </a:t>
            </a:r>
            <a:r>
              <a:rPr lang="en-AU" dirty="0" err="1"/>
              <a:t>horovod</a:t>
            </a:r>
            <a:r>
              <a:rPr lang="en-AU" dirty="0"/>
              <a:t> environment used to run out multi-GPG code.</a:t>
            </a:r>
          </a:p>
          <a:p>
            <a:pPr marL="325438" lvl="4" indent="-285750"/>
            <a:r>
              <a:rPr lang="en-AU" dirty="0"/>
              <a:t>conda create --clone /opt/</a:t>
            </a:r>
            <a:r>
              <a:rPr lang="en-AU" dirty="0" err="1"/>
              <a:t>ohpc</a:t>
            </a:r>
            <a:r>
              <a:rPr lang="en-AU" dirty="0"/>
              <a:t>/pub/apps/horovod_2021/horovod-</a:t>
            </a:r>
            <a:r>
              <a:rPr lang="en-AU" dirty="0" err="1"/>
              <a:t>gpu</a:t>
            </a:r>
            <a:r>
              <a:rPr lang="en-AU" dirty="0"/>
              <a:t>-data-science-project/env/ --name data-science</a:t>
            </a:r>
          </a:p>
          <a:p>
            <a:pPr marL="0" indent="0">
              <a:buNone/>
            </a:pPr>
            <a:r>
              <a:rPr lang="en-AU" dirty="0"/>
              <a:t>Note that we are cloning an existing environment. This ensures that everything is configured properly to run on Wiener. Creating the environment will take some time.</a:t>
            </a:r>
          </a:p>
          <a:p>
            <a:pPr marL="0" indent="0">
              <a:buNone/>
            </a:pPr>
            <a:r>
              <a:rPr lang="en-AU" dirty="0"/>
              <a:t>When finished activate the environment and we are ready to train models using multiple GPUs.</a:t>
            </a:r>
          </a:p>
          <a:p>
            <a:pPr marL="325438" lvl="4" indent="-285750"/>
            <a:r>
              <a:rPr lang="en-AU" dirty="0"/>
              <a:t>conda activate data-science</a:t>
            </a:r>
          </a:p>
        </p:txBody>
      </p:sp>
      <p:sp>
        <p:nvSpPr>
          <p:cNvPr id="3" name="Title 2">
            <a:extLst>
              <a:ext uri="{FF2B5EF4-FFF2-40B4-BE49-F238E27FC236}">
                <a16:creationId xmlns:a16="http://schemas.microsoft.com/office/drawing/2014/main" id="{357515A4-68F3-4CFA-A61B-A81D277041E0}"/>
              </a:ext>
            </a:extLst>
          </p:cNvPr>
          <p:cNvSpPr>
            <a:spLocks noGrp="1"/>
          </p:cNvSpPr>
          <p:nvPr>
            <p:ph type="title"/>
          </p:nvPr>
        </p:nvSpPr>
        <p:spPr/>
        <p:txBody>
          <a:bodyPr>
            <a:normAutofit/>
          </a:bodyPr>
          <a:lstStyle/>
          <a:p>
            <a:r>
              <a:rPr lang="en-AU" noProof="0" dirty="0"/>
              <a:t>HPC Deep Learning</a:t>
            </a:r>
            <a:r>
              <a:rPr lang="en-AU" baseline="0" noProof="0" dirty="0"/>
              <a:t> Environment</a:t>
            </a:r>
            <a:endParaRPr lang="en-AU" dirty="0"/>
          </a:p>
        </p:txBody>
      </p:sp>
      <p:sp>
        <p:nvSpPr>
          <p:cNvPr id="4" name="Date Placeholder 3">
            <a:extLst>
              <a:ext uri="{FF2B5EF4-FFF2-40B4-BE49-F238E27FC236}">
                <a16:creationId xmlns:a16="http://schemas.microsoft.com/office/drawing/2014/main" id="{058C5AFD-6F5E-4D22-B895-167560E2ACF2}"/>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E9852051-FB13-4BF6-82BC-98BEDC14EFDB}"/>
              </a:ext>
            </a:extLst>
          </p:cNvPr>
          <p:cNvSpPr>
            <a:spLocks noGrp="1"/>
          </p:cNvSpPr>
          <p:nvPr>
            <p:ph type="sldNum" sz="quarter" idx="12"/>
          </p:nvPr>
        </p:nvSpPr>
        <p:spPr/>
        <p:txBody>
          <a:bodyPr/>
          <a:lstStyle/>
          <a:p>
            <a:fld id="{915116A8-D034-43C4-BA9A-D4A1A2020C6E}" type="slidenum">
              <a:rPr lang="en-AU" smtClean="0"/>
              <a:t>6</a:t>
            </a:fld>
            <a:endParaRPr lang="en-AU"/>
          </a:p>
        </p:txBody>
      </p:sp>
    </p:spTree>
    <p:extLst>
      <p:ext uri="{BB962C8B-B14F-4D97-AF65-F5344CB8AC3E}">
        <p14:creationId xmlns:p14="http://schemas.microsoft.com/office/powerpoint/2010/main" val="928136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A02129-E42A-442F-BBC0-51174E39C1DF}"/>
              </a:ext>
            </a:extLst>
          </p:cNvPr>
          <p:cNvSpPr>
            <a:spLocks noGrp="1"/>
          </p:cNvSpPr>
          <p:nvPr>
            <p:ph idx="1"/>
          </p:nvPr>
        </p:nvSpPr>
        <p:spPr>
          <a:xfrm>
            <a:off x="801624" y="1304926"/>
            <a:ext cx="10515600" cy="4923282"/>
          </a:xfrm>
        </p:spPr>
        <p:txBody>
          <a:bodyPr numCol="2" spcCol="360000">
            <a:normAutofit/>
          </a:bodyPr>
          <a:lstStyle/>
          <a:p>
            <a:pPr marL="0" indent="0">
              <a:buNone/>
            </a:pPr>
            <a:r>
              <a:rPr lang="en-AU" sz="1800" dirty="0"/>
              <a:t>Traditionally, implementing parallel GPU training is done using a parameter server architecture. The parameter server’s role is to distribute data, calculate average gradients, update the model and coordinate the individual GPU process. This architecture requires that existing code is modified to incorporate the role of the parameter server.</a:t>
            </a:r>
          </a:p>
          <a:p>
            <a:pPr marL="0" indent="0">
              <a:buNone/>
            </a:pPr>
            <a:r>
              <a:rPr lang="en-AU" sz="1800" dirty="0"/>
              <a:t>The Horovod framework uses a different architecture known as ring-all-reduce which does not require a parameter server. Instead, the GPU processes communicate with each other directly in a circular fashion. The tasks of averaging gradients and model updates are shared by all processes in a ring (roughly speaking). Removing the parameter server makes it easier to modify existing code to use multiple GPUs. Incidentally, the framework is called Horovod for its likeness to the Slavic dance of the same name.</a:t>
            </a:r>
          </a:p>
          <a:p>
            <a:pPr marL="0" indent="0">
              <a:buNone/>
            </a:pPr>
            <a:endParaRPr lang="en-AU" sz="1800" dirty="0"/>
          </a:p>
        </p:txBody>
      </p:sp>
      <p:sp>
        <p:nvSpPr>
          <p:cNvPr id="3" name="Title 2">
            <a:extLst>
              <a:ext uri="{FF2B5EF4-FFF2-40B4-BE49-F238E27FC236}">
                <a16:creationId xmlns:a16="http://schemas.microsoft.com/office/drawing/2014/main" id="{8E895AF9-E03F-44C7-A91A-61C5EE952E71}"/>
              </a:ext>
            </a:extLst>
          </p:cNvPr>
          <p:cNvSpPr>
            <a:spLocks noGrp="1"/>
          </p:cNvSpPr>
          <p:nvPr>
            <p:ph type="title"/>
          </p:nvPr>
        </p:nvSpPr>
        <p:spPr/>
        <p:txBody>
          <a:bodyPr>
            <a:normAutofit/>
          </a:bodyPr>
          <a:lstStyle/>
          <a:p>
            <a:r>
              <a:rPr lang="en-AU" dirty="0"/>
              <a:t>Deep Learning with Multiple GPUs</a:t>
            </a:r>
          </a:p>
        </p:txBody>
      </p:sp>
      <p:sp>
        <p:nvSpPr>
          <p:cNvPr id="4" name="Content Placeholder 1">
            <a:extLst>
              <a:ext uri="{FF2B5EF4-FFF2-40B4-BE49-F238E27FC236}">
                <a16:creationId xmlns:a16="http://schemas.microsoft.com/office/drawing/2014/main" id="{16D07B60-3FBA-4372-917F-950B56D20A17}"/>
              </a:ext>
            </a:extLst>
          </p:cNvPr>
          <p:cNvSpPr txBox="1">
            <a:spLocks/>
          </p:cNvSpPr>
          <p:nvPr/>
        </p:nvSpPr>
        <p:spPr>
          <a:xfrm>
            <a:off x="838200" y="3948545"/>
            <a:ext cx="7729847" cy="20953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AU" dirty="0"/>
          </a:p>
        </p:txBody>
      </p:sp>
      <p:pic>
        <p:nvPicPr>
          <p:cNvPr id="8" name="Picture 7">
            <a:extLst>
              <a:ext uri="{FF2B5EF4-FFF2-40B4-BE49-F238E27FC236}">
                <a16:creationId xmlns:a16="http://schemas.microsoft.com/office/drawing/2014/main" id="{86A73E5A-643E-4035-A020-237D04AD4348}"/>
              </a:ext>
            </a:extLst>
          </p:cNvPr>
          <p:cNvPicPr>
            <a:picLocks noChangeAspect="1"/>
          </p:cNvPicPr>
          <p:nvPr/>
        </p:nvPicPr>
        <p:blipFill>
          <a:blip r:embed="rId2"/>
          <a:stretch>
            <a:fillRect/>
          </a:stretch>
        </p:blipFill>
        <p:spPr>
          <a:xfrm>
            <a:off x="6248713" y="1456610"/>
            <a:ext cx="4924136" cy="3816206"/>
          </a:xfrm>
          <a:prstGeom prst="rect">
            <a:avLst/>
          </a:prstGeom>
        </p:spPr>
      </p:pic>
      <p:sp>
        <p:nvSpPr>
          <p:cNvPr id="5" name="Date Placeholder 4">
            <a:extLst>
              <a:ext uri="{FF2B5EF4-FFF2-40B4-BE49-F238E27FC236}">
                <a16:creationId xmlns:a16="http://schemas.microsoft.com/office/drawing/2014/main" id="{D7479A9A-ADD8-4FF9-994F-A3DFCBDC87A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736A9EE-E343-45BB-ACF4-4263D37C1DF4}"/>
              </a:ext>
            </a:extLst>
          </p:cNvPr>
          <p:cNvSpPr>
            <a:spLocks noGrp="1"/>
          </p:cNvSpPr>
          <p:nvPr>
            <p:ph type="sldNum" sz="quarter" idx="12"/>
          </p:nvPr>
        </p:nvSpPr>
        <p:spPr/>
        <p:txBody>
          <a:bodyPr/>
          <a:lstStyle/>
          <a:p>
            <a:fld id="{915116A8-D034-43C4-BA9A-D4A1A2020C6E}" type="slidenum">
              <a:rPr lang="en-AU" smtClean="0"/>
              <a:t>7</a:t>
            </a:fld>
            <a:endParaRPr lang="en-AU"/>
          </a:p>
        </p:txBody>
      </p:sp>
    </p:spTree>
    <p:extLst>
      <p:ext uri="{BB962C8B-B14F-4D97-AF65-F5344CB8AC3E}">
        <p14:creationId xmlns:p14="http://schemas.microsoft.com/office/powerpoint/2010/main" val="1525365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898B661-5D1E-492E-9C33-8516EACC5709}"/>
              </a:ext>
            </a:extLst>
          </p:cNvPr>
          <p:cNvSpPr>
            <a:spLocks noGrp="1"/>
          </p:cNvSpPr>
          <p:nvPr>
            <p:ph idx="1"/>
          </p:nvPr>
        </p:nvSpPr>
        <p:spPr>
          <a:xfrm>
            <a:off x="844398" y="2417825"/>
            <a:ext cx="5294376" cy="3207732"/>
          </a:xfrm>
        </p:spPr>
        <p:txBody>
          <a:bodyPr>
            <a:normAutofit/>
          </a:bodyPr>
          <a:lstStyle/>
          <a:p>
            <a:r>
              <a:rPr lang="en-AU" sz="2000" dirty="0"/>
              <a:t>Image frames are grouped into batches</a:t>
            </a:r>
          </a:p>
          <a:p>
            <a:r>
              <a:rPr lang="en-AU" sz="2000" dirty="0"/>
              <a:t>Average loss is calculated for a batch</a:t>
            </a:r>
          </a:p>
          <a:p>
            <a:r>
              <a:rPr lang="en-AU" sz="2000" dirty="0"/>
              <a:t>Model updated in order to minimise loss</a:t>
            </a:r>
          </a:p>
          <a:p>
            <a:r>
              <a:rPr lang="en-AU" sz="2000" dirty="0"/>
              <a:t>Repeat until all frames are processed (one epoch).</a:t>
            </a:r>
          </a:p>
        </p:txBody>
      </p:sp>
      <p:sp>
        <p:nvSpPr>
          <p:cNvPr id="4" name="Title 3">
            <a:extLst>
              <a:ext uri="{FF2B5EF4-FFF2-40B4-BE49-F238E27FC236}">
                <a16:creationId xmlns:a16="http://schemas.microsoft.com/office/drawing/2014/main" id="{E594D6AD-D3C6-478B-83FB-81F93A97075E}"/>
              </a:ext>
            </a:extLst>
          </p:cNvPr>
          <p:cNvSpPr>
            <a:spLocks noGrp="1"/>
          </p:cNvSpPr>
          <p:nvPr>
            <p:ph type="title"/>
          </p:nvPr>
        </p:nvSpPr>
        <p:spPr/>
        <p:txBody>
          <a:bodyPr>
            <a:normAutofit/>
          </a:bodyPr>
          <a:lstStyle/>
          <a:p>
            <a:r>
              <a:rPr lang="en-AU" dirty="0"/>
              <a:t>SGD Overview</a:t>
            </a:r>
          </a:p>
        </p:txBody>
      </p:sp>
      <p:grpSp>
        <p:nvGrpSpPr>
          <p:cNvPr id="16" name="Graphic 14">
            <a:extLst>
              <a:ext uri="{FF2B5EF4-FFF2-40B4-BE49-F238E27FC236}">
                <a16:creationId xmlns:a16="http://schemas.microsoft.com/office/drawing/2014/main" id="{D7E6FFEB-A013-4A73-B20C-70533C40F694}"/>
              </a:ext>
            </a:extLst>
          </p:cNvPr>
          <p:cNvGrpSpPr/>
          <p:nvPr/>
        </p:nvGrpSpPr>
        <p:grpSpPr>
          <a:xfrm>
            <a:off x="6676571" y="2385181"/>
            <a:ext cx="4267200" cy="3654716"/>
            <a:chOff x="3524250" y="1117519"/>
            <a:chExt cx="5120640" cy="4497468"/>
          </a:xfrm>
        </p:grpSpPr>
        <p:sp>
          <p:nvSpPr>
            <p:cNvPr id="17" name="Freeform: Shape 16">
              <a:extLst>
                <a:ext uri="{FF2B5EF4-FFF2-40B4-BE49-F238E27FC236}">
                  <a16:creationId xmlns:a16="http://schemas.microsoft.com/office/drawing/2014/main" id="{57AED590-3B50-432F-9582-F705EA0D4B37}"/>
                </a:ext>
              </a:extLst>
            </p:cNvPr>
            <p:cNvSpPr/>
            <p:nvPr/>
          </p:nvSpPr>
          <p:spPr>
            <a:xfrm>
              <a:off x="5124450" y="1947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18" name="Freeform: Shape 17">
              <a:extLst>
                <a:ext uri="{FF2B5EF4-FFF2-40B4-BE49-F238E27FC236}">
                  <a16:creationId xmlns:a16="http://schemas.microsoft.com/office/drawing/2014/main" id="{8CEF4120-9F57-47DF-9B35-DB497318A06B}"/>
                </a:ext>
              </a:extLst>
            </p:cNvPr>
            <p:cNvSpPr/>
            <p:nvPr/>
          </p:nvSpPr>
          <p:spPr>
            <a:xfrm>
              <a:off x="5692616" y="1904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9" name="Freeform: Shape 18">
              <a:extLst>
                <a:ext uri="{FF2B5EF4-FFF2-40B4-BE49-F238E27FC236}">
                  <a16:creationId xmlns:a16="http://schemas.microsoft.com/office/drawing/2014/main" id="{B6A70A2E-55BE-4BDC-B7F2-318C6A8EABC3}"/>
                </a:ext>
              </a:extLst>
            </p:cNvPr>
            <p:cNvSpPr/>
            <p:nvPr/>
          </p:nvSpPr>
          <p:spPr>
            <a:xfrm rot="10800000" flipV="1">
              <a:off x="4953000" y="1423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20" name="Freeform: Shape 19">
              <a:extLst>
                <a:ext uri="{FF2B5EF4-FFF2-40B4-BE49-F238E27FC236}">
                  <a16:creationId xmlns:a16="http://schemas.microsoft.com/office/drawing/2014/main" id="{AE3F4BEF-8F3E-413B-B4EA-5F127CE0B19B}"/>
                </a:ext>
              </a:extLst>
            </p:cNvPr>
            <p:cNvSpPr/>
            <p:nvPr/>
          </p:nvSpPr>
          <p:spPr>
            <a:xfrm>
              <a:off x="3524250" y="1423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1" name="Freeform: Shape 20">
              <a:extLst>
                <a:ext uri="{FF2B5EF4-FFF2-40B4-BE49-F238E27FC236}">
                  <a16:creationId xmlns:a16="http://schemas.microsoft.com/office/drawing/2014/main" id="{1987F0BE-5819-458E-BC73-80D6FD7A3069}"/>
                </a:ext>
              </a:extLst>
            </p:cNvPr>
            <p:cNvSpPr/>
            <p:nvPr/>
          </p:nvSpPr>
          <p:spPr>
            <a:xfrm>
              <a:off x="3619500" y="1519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670E7C75-9D2D-4B76-AABD-39A3BAF95774}"/>
                </a:ext>
              </a:extLst>
            </p:cNvPr>
            <p:cNvSpPr/>
            <p:nvPr/>
          </p:nvSpPr>
          <p:spPr>
            <a:xfrm>
              <a:off x="3714750" y="1614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3" name="Freeform: Shape 22">
              <a:extLst>
                <a:ext uri="{FF2B5EF4-FFF2-40B4-BE49-F238E27FC236}">
                  <a16:creationId xmlns:a16="http://schemas.microsoft.com/office/drawing/2014/main" id="{93B6034C-E53F-4B33-B269-DC08CD819C2A}"/>
                </a:ext>
              </a:extLst>
            </p:cNvPr>
            <p:cNvSpPr/>
            <p:nvPr/>
          </p:nvSpPr>
          <p:spPr>
            <a:xfrm>
              <a:off x="3810000" y="1709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32EA5C39-81A9-43E2-9279-9B7DF5460A13}"/>
                </a:ext>
              </a:extLst>
            </p:cNvPr>
            <p:cNvSpPr/>
            <p:nvPr/>
          </p:nvSpPr>
          <p:spPr>
            <a:xfrm>
              <a:off x="3905250" y="1804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5" name="Freeform: Shape 24">
              <a:extLst>
                <a:ext uri="{FF2B5EF4-FFF2-40B4-BE49-F238E27FC236}">
                  <a16:creationId xmlns:a16="http://schemas.microsoft.com/office/drawing/2014/main" id="{61A8B874-2EA1-4FC2-A99F-41A68B8D240E}"/>
                </a:ext>
              </a:extLst>
            </p:cNvPr>
            <p:cNvSpPr/>
            <p:nvPr/>
          </p:nvSpPr>
          <p:spPr>
            <a:xfrm>
              <a:off x="4000500" y="1900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C2F1E7DF-D126-49A6-BC71-DD9728BCE700}"/>
                </a:ext>
              </a:extLst>
            </p:cNvPr>
            <p:cNvSpPr/>
            <p:nvPr/>
          </p:nvSpPr>
          <p:spPr>
            <a:xfrm>
              <a:off x="4095750" y="1995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7" name="Freeform: Shape 26">
              <a:extLst>
                <a:ext uri="{FF2B5EF4-FFF2-40B4-BE49-F238E27FC236}">
                  <a16:creationId xmlns:a16="http://schemas.microsoft.com/office/drawing/2014/main" id="{A433D3FC-8C35-4DFE-AFFF-AB8F232816CE}"/>
                </a:ext>
              </a:extLst>
            </p:cNvPr>
            <p:cNvSpPr/>
            <p:nvPr/>
          </p:nvSpPr>
          <p:spPr>
            <a:xfrm>
              <a:off x="4191000" y="2090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EE40F8B7-870B-49E4-BC37-00B6DBC633BD}"/>
                </a:ext>
              </a:extLst>
            </p:cNvPr>
            <p:cNvSpPr/>
            <p:nvPr/>
          </p:nvSpPr>
          <p:spPr>
            <a:xfrm>
              <a:off x="3524250" y="2566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9" name="Freeform: Shape 28">
              <a:extLst>
                <a:ext uri="{FF2B5EF4-FFF2-40B4-BE49-F238E27FC236}">
                  <a16:creationId xmlns:a16="http://schemas.microsoft.com/office/drawing/2014/main" id="{C0515528-74AF-4F4B-BFD2-6D7D264BDDCF}"/>
                </a:ext>
              </a:extLst>
            </p:cNvPr>
            <p:cNvSpPr/>
            <p:nvPr/>
          </p:nvSpPr>
          <p:spPr>
            <a:xfrm>
              <a:off x="3619500" y="2662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0" name="Freeform: Shape 29">
              <a:extLst>
                <a:ext uri="{FF2B5EF4-FFF2-40B4-BE49-F238E27FC236}">
                  <a16:creationId xmlns:a16="http://schemas.microsoft.com/office/drawing/2014/main" id="{682E1F4F-4E67-49B6-A37E-D34D64E23ABB}"/>
                </a:ext>
              </a:extLst>
            </p:cNvPr>
            <p:cNvSpPr/>
            <p:nvPr/>
          </p:nvSpPr>
          <p:spPr>
            <a:xfrm>
              <a:off x="3714750" y="2757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1" name="Freeform: Shape 30">
              <a:extLst>
                <a:ext uri="{FF2B5EF4-FFF2-40B4-BE49-F238E27FC236}">
                  <a16:creationId xmlns:a16="http://schemas.microsoft.com/office/drawing/2014/main" id="{12146AA7-7C65-4A35-A6F9-C0B7E1C46B29}"/>
                </a:ext>
              </a:extLst>
            </p:cNvPr>
            <p:cNvSpPr/>
            <p:nvPr/>
          </p:nvSpPr>
          <p:spPr>
            <a:xfrm>
              <a:off x="3810000" y="2852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2" name="Freeform: Shape 31">
              <a:extLst>
                <a:ext uri="{FF2B5EF4-FFF2-40B4-BE49-F238E27FC236}">
                  <a16:creationId xmlns:a16="http://schemas.microsoft.com/office/drawing/2014/main" id="{33C0BD3A-7150-4C4F-B922-D1A3A6783267}"/>
                </a:ext>
              </a:extLst>
            </p:cNvPr>
            <p:cNvSpPr/>
            <p:nvPr/>
          </p:nvSpPr>
          <p:spPr>
            <a:xfrm>
              <a:off x="3905250" y="2947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3" name="Freeform: Shape 32">
              <a:extLst>
                <a:ext uri="{FF2B5EF4-FFF2-40B4-BE49-F238E27FC236}">
                  <a16:creationId xmlns:a16="http://schemas.microsoft.com/office/drawing/2014/main" id="{8D2B54F2-6080-40D7-982F-459E495C9CD6}"/>
                </a:ext>
              </a:extLst>
            </p:cNvPr>
            <p:cNvSpPr/>
            <p:nvPr/>
          </p:nvSpPr>
          <p:spPr>
            <a:xfrm>
              <a:off x="4000500" y="3043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4" name="Freeform: Shape 33">
              <a:extLst>
                <a:ext uri="{FF2B5EF4-FFF2-40B4-BE49-F238E27FC236}">
                  <a16:creationId xmlns:a16="http://schemas.microsoft.com/office/drawing/2014/main" id="{8BD457A3-8727-4CEC-B01E-688C19A3EAB0}"/>
                </a:ext>
              </a:extLst>
            </p:cNvPr>
            <p:cNvSpPr/>
            <p:nvPr/>
          </p:nvSpPr>
          <p:spPr>
            <a:xfrm>
              <a:off x="4095750" y="3138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5" name="Freeform: Shape 34">
              <a:extLst>
                <a:ext uri="{FF2B5EF4-FFF2-40B4-BE49-F238E27FC236}">
                  <a16:creationId xmlns:a16="http://schemas.microsoft.com/office/drawing/2014/main" id="{70076AA6-E398-453B-A90D-8D859F15250B}"/>
                </a:ext>
              </a:extLst>
            </p:cNvPr>
            <p:cNvSpPr/>
            <p:nvPr/>
          </p:nvSpPr>
          <p:spPr>
            <a:xfrm>
              <a:off x="4191000" y="3233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6" name="Freeform: Shape 35">
              <a:extLst>
                <a:ext uri="{FF2B5EF4-FFF2-40B4-BE49-F238E27FC236}">
                  <a16:creationId xmlns:a16="http://schemas.microsoft.com/office/drawing/2014/main" id="{6D87B1C4-DC42-4F38-B3FA-60FCF2D12B37}"/>
                </a:ext>
              </a:extLst>
            </p:cNvPr>
            <p:cNvSpPr/>
            <p:nvPr/>
          </p:nvSpPr>
          <p:spPr>
            <a:xfrm>
              <a:off x="3524250" y="3709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7" name="Freeform: Shape 36">
              <a:extLst>
                <a:ext uri="{FF2B5EF4-FFF2-40B4-BE49-F238E27FC236}">
                  <a16:creationId xmlns:a16="http://schemas.microsoft.com/office/drawing/2014/main" id="{CA5752A7-DC28-4FCB-B79B-125702A7DFE9}"/>
                </a:ext>
              </a:extLst>
            </p:cNvPr>
            <p:cNvSpPr/>
            <p:nvPr/>
          </p:nvSpPr>
          <p:spPr>
            <a:xfrm>
              <a:off x="3619500" y="3805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8" name="Freeform: Shape 37">
              <a:extLst>
                <a:ext uri="{FF2B5EF4-FFF2-40B4-BE49-F238E27FC236}">
                  <a16:creationId xmlns:a16="http://schemas.microsoft.com/office/drawing/2014/main" id="{59BE0AB1-17AC-43CF-9875-CFC691C741E0}"/>
                </a:ext>
              </a:extLst>
            </p:cNvPr>
            <p:cNvSpPr/>
            <p:nvPr/>
          </p:nvSpPr>
          <p:spPr>
            <a:xfrm>
              <a:off x="3714750" y="3900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9" name="Freeform: Shape 38">
              <a:extLst>
                <a:ext uri="{FF2B5EF4-FFF2-40B4-BE49-F238E27FC236}">
                  <a16:creationId xmlns:a16="http://schemas.microsoft.com/office/drawing/2014/main" id="{D858392D-64F4-4CF2-B9C3-D68DC3437487}"/>
                </a:ext>
              </a:extLst>
            </p:cNvPr>
            <p:cNvSpPr/>
            <p:nvPr/>
          </p:nvSpPr>
          <p:spPr>
            <a:xfrm>
              <a:off x="3810000" y="3995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0" name="Freeform: Shape 39">
              <a:extLst>
                <a:ext uri="{FF2B5EF4-FFF2-40B4-BE49-F238E27FC236}">
                  <a16:creationId xmlns:a16="http://schemas.microsoft.com/office/drawing/2014/main" id="{E1AEF291-3B06-4422-A8C1-E28832E662C0}"/>
                </a:ext>
              </a:extLst>
            </p:cNvPr>
            <p:cNvSpPr/>
            <p:nvPr/>
          </p:nvSpPr>
          <p:spPr>
            <a:xfrm>
              <a:off x="3905250" y="4090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1" name="Freeform: Shape 40">
              <a:extLst>
                <a:ext uri="{FF2B5EF4-FFF2-40B4-BE49-F238E27FC236}">
                  <a16:creationId xmlns:a16="http://schemas.microsoft.com/office/drawing/2014/main" id="{192C729C-4CBB-47F1-9669-EF8B594C7896}"/>
                </a:ext>
              </a:extLst>
            </p:cNvPr>
            <p:cNvSpPr/>
            <p:nvPr/>
          </p:nvSpPr>
          <p:spPr>
            <a:xfrm>
              <a:off x="4000500" y="4186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2" name="Freeform: Shape 41">
              <a:extLst>
                <a:ext uri="{FF2B5EF4-FFF2-40B4-BE49-F238E27FC236}">
                  <a16:creationId xmlns:a16="http://schemas.microsoft.com/office/drawing/2014/main" id="{EBFF7E99-0E8C-4379-866E-081191C3AE81}"/>
                </a:ext>
              </a:extLst>
            </p:cNvPr>
            <p:cNvSpPr/>
            <p:nvPr/>
          </p:nvSpPr>
          <p:spPr>
            <a:xfrm>
              <a:off x="4095750" y="4281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3" name="Freeform: Shape 42">
              <a:extLst>
                <a:ext uri="{FF2B5EF4-FFF2-40B4-BE49-F238E27FC236}">
                  <a16:creationId xmlns:a16="http://schemas.microsoft.com/office/drawing/2014/main" id="{8D6BE37C-9DE3-4694-A65C-8FED1D717019}"/>
                </a:ext>
              </a:extLst>
            </p:cNvPr>
            <p:cNvSpPr/>
            <p:nvPr/>
          </p:nvSpPr>
          <p:spPr>
            <a:xfrm>
              <a:off x="4191000" y="4376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4" name="Freeform: Shape 43">
              <a:extLst>
                <a:ext uri="{FF2B5EF4-FFF2-40B4-BE49-F238E27FC236}">
                  <a16:creationId xmlns:a16="http://schemas.microsoft.com/office/drawing/2014/main" id="{E454EDB5-1CFC-4768-99B7-6C30833A0E77}"/>
                </a:ext>
              </a:extLst>
            </p:cNvPr>
            <p:cNvSpPr/>
            <p:nvPr/>
          </p:nvSpPr>
          <p:spPr>
            <a:xfrm>
              <a:off x="5124450" y="3090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45" name="Freeform: Shape 44">
              <a:extLst>
                <a:ext uri="{FF2B5EF4-FFF2-40B4-BE49-F238E27FC236}">
                  <a16:creationId xmlns:a16="http://schemas.microsoft.com/office/drawing/2014/main" id="{5CE83107-FC41-47C4-B388-6647C638E668}"/>
                </a:ext>
              </a:extLst>
            </p:cNvPr>
            <p:cNvSpPr/>
            <p:nvPr/>
          </p:nvSpPr>
          <p:spPr>
            <a:xfrm>
              <a:off x="5692616" y="3047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46" name="Freeform: Shape 45">
              <a:extLst>
                <a:ext uri="{FF2B5EF4-FFF2-40B4-BE49-F238E27FC236}">
                  <a16:creationId xmlns:a16="http://schemas.microsoft.com/office/drawing/2014/main" id="{4BD653A2-4AF5-4342-8105-CEF8CACD46C7}"/>
                </a:ext>
              </a:extLst>
            </p:cNvPr>
            <p:cNvSpPr/>
            <p:nvPr/>
          </p:nvSpPr>
          <p:spPr>
            <a:xfrm rot="10800000" flipV="1">
              <a:off x="4953000" y="2566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47" name="Freeform: Shape 46">
              <a:extLst>
                <a:ext uri="{FF2B5EF4-FFF2-40B4-BE49-F238E27FC236}">
                  <a16:creationId xmlns:a16="http://schemas.microsoft.com/office/drawing/2014/main" id="{5D745FB8-4321-4595-BBD6-233AC5624B3D}"/>
                </a:ext>
              </a:extLst>
            </p:cNvPr>
            <p:cNvSpPr/>
            <p:nvPr/>
          </p:nvSpPr>
          <p:spPr>
            <a:xfrm>
              <a:off x="5124450" y="4233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48" name="Freeform: Shape 47">
              <a:extLst>
                <a:ext uri="{FF2B5EF4-FFF2-40B4-BE49-F238E27FC236}">
                  <a16:creationId xmlns:a16="http://schemas.microsoft.com/office/drawing/2014/main" id="{33CF119F-F6D5-4C46-80AF-8669DC2D7A9E}"/>
                </a:ext>
              </a:extLst>
            </p:cNvPr>
            <p:cNvSpPr/>
            <p:nvPr/>
          </p:nvSpPr>
          <p:spPr>
            <a:xfrm>
              <a:off x="5692616" y="4190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49" name="Freeform: Shape 48">
              <a:extLst>
                <a:ext uri="{FF2B5EF4-FFF2-40B4-BE49-F238E27FC236}">
                  <a16:creationId xmlns:a16="http://schemas.microsoft.com/office/drawing/2014/main" id="{901BA4E1-6FA0-48A7-B4DD-9AC9D052A044}"/>
                </a:ext>
              </a:extLst>
            </p:cNvPr>
            <p:cNvSpPr/>
            <p:nvPr/>
          </p:nvSpPr>
          <p:spPr>
            <a:xfrm rot="10800000" flipV="1">
              <a:off x="4953000" y="3709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50" name="Freeform: Shape 49">
              <a:extLst>
                <a:ext uri="{FF2B5EF4-FFF2-40B4-BE49-F238E27FC236}">
                  <a16:creationId xmlns:a16="http://schemas.microsoft.com/office/drawing/2014/main" id="{20CD1C57-C88A-494F-80B9-258CFD03CB91}"/>
                </a:ext>
              </a:extLst>
            </p:cNvPr>
            <p:cNvSpPr/>
            <p:nvPr/>
          </p:nvSpPr>
          <p:spPr>
            <a:xfrm>
              <a:off x="6286500" y="1947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1" name="Freeform: Shape 50">
              <a:extLst>
                <a:ext uri="{FF2B5EF4-FFF2-40B4-BE49-F238E27FC236}">
                  <a16:creationId xmlns:a16="http://schemas.microsoft.com/office/drawing/2014/main" id="{33B04FA4-F09F-4D68-B330-B0172CC0718E}"/>
                </a:ext>
              </a:extLst>
            </p:cNvPr>
            <p:cNvSpPr/>
            <p:nvPr/>
          </p:nvSpPr>
          <p:spPr>
            <a:xfrm>
              <a:off x="6740366" y="1904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52" name="Freeform: Shape 51">
              <a:extLst>
                <a:ext uri="{FF2B5EF4-FFF2-40B4-BE49-F238E27FC236}">
                  <a16:creationId xmlns:a16="http://schemas.microsoft.com/office/drawing/2014/main" id="{A49508F7-2F93-4EF1-AD5E-2C15EA45BC57}"/>
                </a:ext>
              </a:extLst>
            </p:cNvPr>
            <p:cNvSpPr/>
            <p:nvPr/>
          </p:nvSpPr>
          <p:spPr>
            <a:xfrm>
              <a:off x="5810250" y="1709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53" name="TextBox 52">
              <a:extLst>
                <a:ext uri="{FF2B5EF4-FFF2-40B4-BE49-F238E27FC236}">
                  <a16:creationId xmlns:a16="http://schemas.microsoft.com/office/drawing/2014/main" id="{DF4C7842-8EE2-4F12-A1AC-5B73C18F5869}"/>
                </a:ext>
              </a:extLst>
            </p:cNvPr>
            <p:cNvSpPr txBox="1"/>
            <p:nvPr/>
          </p:nvSpPr>
          <p:spPr>
            <a:xfrm>
              <a:off x="5866447" y="1821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0</a:t>
              </a:r>
            </a:p>
          </p:txBody>
        </p:sp>
        <p:sp>
          <p:nvSpPr>
            <p:cNvPr id="54" name="Freeform: Shape 53">
              <a:extLst>
                <a:ext uri="{FF2B5EF4-FFF2-40B4-BE49-F238E27FC236}">
                  <a16:creationId xmlns:a16="http://schemas.microsoft.com/office/drawing/2014/main" id="{26330B43-C9FD-4566-97F4-70FD2C104A4E}"/>
                </a:ext>
              </a:extLst>
            </p:cNvPr>
            <p:cNvSpPr/>
            <p:nvPr/>
          </p:nvSpPr>
          <p:spPr>
            <a:xfrm>
              <a:off x="6286500" y="3090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5" name="Freeform: Shape 54">
              <a:extLst>
                <a:ext uri="{FF2B5EF4-FFF2-40B4-BE49-F238E27FC236}">
                  <a16:creationId xmlns:a16="http://schemas.microsoft.com/office/drawing/2014/main" id="{0AEE78B3-3F65-436A-B39F-802F895AE9D8}"/>
                </a:ext>
              </a:extLst>
            </p:cNvPr>
            <p:cNvSpPr/>
            <p:nvPr/>
          </p:nvSpPr>
          <p:spPr>
            <a:xfrm>
              <a:off x="6740366" y="3047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56" name="Freeform: Shape 55">
              <a:extLst>
                <a:ext uri="{FF2B5EF4-FFF2-40B4-BE49-F238E27FC236}">
                  <a16:creationId xmlns:a16="http://schemas.microsoft.com/office/drawing/2014/main" id="{BFD821F2-0450-45FD-9A0D-A7674D88F438}"/>
                </a:ext>
              </a:extLst>
            </p:cNvPr>
            <p:cNvSpPr/>
            <p:nvPr/>
          </p:nvSpPr>
          <p:spPr>
            <a:xfrm>
              <a:off x="5810250" y="2852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57" name="TextBox 56">
              <a:extLst>
                <a:ext uri="{FF2B5EF4-FFF2-40B4-BE49-F238E27FC236}">
                  <a16:creationId xmlns:a16="http://schemas.microsoft.com/office/drawing/2014/main" id="{7C7CEB21-982E-4C16-81E8-9CE6C54EDC30}"/>
                </a:ext>
              </a:extLst>
            </p:cNvPr>
            <p:cNvSpPr txBox="1"/>
            <p:nvPr/>
          </p:nvSpPr>
          <p:spPr>
            <a:xfrm>
              <a:off x="5866447" y="2964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1</a:t>
              </a:r>
            </a:p>
          </p:txBody>
        </p:sp>
        <p:sp>
          <p:nvSpPr>
            <p:cNvPr id="58" name="Freeform: Shape 57">
              <a:extLst>
                <a:ext uri="{FF2B5EF4-FFF2-40B4-BE49-F238E27FC236}">
                  <a16:creationId xmlns:a16="http://schemas.microsoft.com/office/drawing/2014/main" id="{E312E94C-1250-4126-9721-A7103DBFCD64}"/>
                </a:ext>
              </a:extLst>
            </p:cNvPr>
            <p:cNvSpPr/>
            <p:nvPr/>
          </p:nvSpPr>
          <p:spPr>
            <a:xfrm>
              <a:off x="6286500" y="4233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9" name="Freeform: Shape 58">
              <a:extLst>
                <a:ext uri="{FF2B5EF4-FFF2-40B4-BE49-F238E27FC236}">
                  <a16:creationId xmlns:a16="http://schemas.microsoft.com/office/drawing/2014/main" id="{8C6634CC-B3D7-46E1-AA19-F5513CDF69DB}"/>
                </a:ext>
              </a:extLst>
            </p:cNvPr>
            <p:cNvSpPr/>
            <p:nvPr/>
          </p:nvSpPr>
          <p:spPr>
            <a:xfrm>
              <a:off x="6740366" y="4190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60" name="Freeform: Shape 59">
              <a:extLst>
                <a:ext uri="{FF2B5EF4-FFF2-40B4-BE49-F238E27FC236}">
                  <a16:creationId xmlns:a16="http://schemas.microsoft.com/office/drawing/2014/main" id="{A3E1F8AB-D2CB-4FEB-B0B8-E0639D24E332}"/>
                </a:ext>
              </a:extLst>
            </p:cNvPr>
            <p:cNvSpPr/>
            <p:nvPr/>
          </p:nvSpPr>
          <p:spPr>
            <a:xfrm>
              <a:off x="5810250" y="3995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61" name="TextBox 60">
              <a:extLst>
                <a:ext uri="{FF2B5EF4-FFF2-40B4-BE49-F238E27FC236}">
                  <a16:creationId xmlns:a16="http://schemas.microsoft.com/office/drawing/2014/main" id="{C2C21C47-8D22-4DC4-8130-015FE7492FF8}"/>
                </a:ext>
              </a:extLst>
            </p:cNvPr>
            <p:cNvSpPr txBox="1"/>
            <p:nvPr/>
          </p:nvSpPr>
          <p:spPr>
            <a:xfrm>
              <a:off x="5866447" y="4107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2</a:t>
              </a:r>
            </a:p>
          </p:txBody>
        </p:sp>
        <p:sp>
          <p:nvSpPr>
            <p:cNvPr id="62" name="Freeform: Shape 61">
              <a:extLst>
                <a:ext uri="{FF2B5EF4-FFF2-40B4-BE49-F238E27FC236}">
                  <a16:creationId xmlns:a16="http://schemas.microsoft.com/office/drawing/2014/main" id="{60AF3927-AA82-4459-AB83-B1856E40F705}"/>
                </a:ext>
              </a:extLst>
            </p:cNvPr>
            <p:cNvSpPr/>
            <p:nvPr/>
          </p:nvSpPr>
          <p:spPr>
            <a:xfrm>
              <a:off x="6048375" y="2233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63" name="Freeform: Shape 62">
              <a:extLst>
                <a:ext uri="{FF2B5EF4-FFF2-40B4-BE49-F238E27FC236}">
                  <a16:creationId xmlns:a16="http://schemas.microsoft.com/office/drawing/2014/main" id="{A1D2D77D-01CF-48F3-BECA-8CD6CE236029}"/>
                </a:ext>
              </a:extLst>
            </p:cNvPr>
            <p:cNvSpPr/>
            <p:nvPr/>
          </p:nvSpPr>
          <p:spPr>
            <a:xfrm>
              <a:off x="6005512" y="2735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64" name="Freeform: Shape 63">
              <a:extLst>
                <a:ext uri="{FF2B5EF4-FFF2-40B4-BE49-F238E27FC236}">
                  <a16:creationId xmlns:a16="http://schemas.microsoft.com/office/drawing/2014/main" id="{957C0869-B435-49C9-8D49-471F418A941E}"/>
                </a:ext>
              </a:extLst>
            </p:cNvPr>
            <p:cNvSpPr/>
            <p:nvPr/>
          </p:nvSpPr>
          <p:spPr>
            <a:xfrm>
              <a:off x="5810250" y="5138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65" name="TextBox 64">
              <a:extLst>
                <a:ext uri="{FF2B5EF4-FFF2-40B4-BE49-F238E27FC236}">
                  <a16:creationId xmlns:a16="http://schemas.microsoft.com/office/drawing/2014/main" id="{18116D57-4ACB-4E21-9B81-EACE0AF4F9ED}"/>
                </a:ext>
              </a:extLst>
            </p:cNvPr>
            <p:cNvSpPr txBox="1"/>
            <p:nvPr/>
          </p:nvSpPr>
          <p:spPr>
            <a:xfrm>
              <a:off x="5866447" y="5250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3</a:t>
              </a:r>
            </a:p>
          </p:txBody>
        </p:sp>
        <p:sp>
          <p:nvSpPr>
            <p:cNvPr id="66" name="Freeform: Shape 65">
              <a:extLst>
                <a:ext uri="{FF2B5EF4-FFF2-40B4-BE49-F238E27FC236}">
                  <a16:creationId xmlns:a16="http://schemas.microsoft.com/office/drawing/2014/main" id="{551233E0-90D2-41AB-8806-081DFD24DF86}"/>
                </a:ext>
              </a:extLst>
            </p:cNvPr>
            <p:cNvSpPr/>
            <p:nvPr/>
          </p:nvSpPr>
          <p:spPr>
            <a:xfrm>
              <a:off x="6907730" y="1664176"/>
              <a:ext cx="567707" cy="567570"/>
            </a:xfrm>
            <a:custGeom>
              <a:avLst/>
              <a:gdLst>
                <a:gd name="connsiteX0" fmla="*/ 69046 w 567707"/>
                <a:gd name="connsiteY0" fmla="*/ 244633 h 567570"/>
                <a:gd name="connsiteX1" fmla="*/ 10086 w 567707"/>
                <a:gd name="connsiteY1" fmla="*/ 220154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5 h 567570"/>
                <a:gd name="connsiteX8" fmla="*/ 142103 w 567707"/>
                <a:gd name="connsiteY8" fmla="*/ 24701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79 h 567570"/>
                <a:gd name="connsiteX14" fmla="*/ 366797 w 567707"/>
                <a:gd name="connsiteY14" fmla="*/ 1269 h 567570"/>
                <a:gd name="connsiteX15" fmla="*/ 421947 w 567707"/>
                <a:gd name="connsiteY15" fmla="*/ 24701 h 567570"/>
                <a:gd name="connsiteX16" fmla="*/ 429758 w 567707"/>
                <a:gd name="connsiteY16" fmla="*/ 44512 h 567570"/>
                <a:gd name="connsiteX17" fmla="*/ 405183 w 567707"/>
                <a:gd name="connsiteY17" fmla="*/ 105187 h 567570"/>
                <a:gd name="connsiteX18" fmla="*/ 462619 w 567707"/>
                <a:gd name="connsiteY18" fmla="*/ 161670 h 567570"/>
                <a:gd name="connsiteX19" fmla="*/ 522055 w 567707"/>
                <a:gd name="connsiteY19" fmla="*/ 137477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9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20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8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4"/>
                  </a:lnTo>
                  <a:cubicBezTo>
                    <a:pt x="1514" y="215391"/>
                    <a:pt x="-2106" y="208533"/>
                    <a:pt x="1228" y="198722"/>
                  </a:cubicBezTo>
                  <a:lnTo>
                    <a:pt x="23707" y="144906"/>
                  </a:lnTo>
                  <a:cubicBezTo>
                    <a:pt x="28660" y="136810"/>
                    <a:pt x="35137" y="132143"/>
                    <a:pt x="45138" y="136238"/>
                  </a:cubicBezTo>
                  <a:lnTo>
                    <a:pt x="100288" y="163956"/>
                  </a:lnTo>
                  <a:cubicBezTo>
                    <a:pt x="117909" y="143192"/>
                    <a:pt x="137150" y="122427"/>
                    <a:pt x="158581" y="104425"/>
                  </a:cubicBezTo>
                  <a:lnTo>
                    <a:pt x="134387" y="45275"/>
                  </a:lnTo>
                  <a:cubicBezTo>
                    <a:pt x="132673" y="38226"/>
                    <a:pt x="131911" y="31273"/>
                    <a:pt x="142103" y="24701"/>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1"/>
                  </a:lnTo>
                  <a:cubicBezTo>
                    <a:pt x="431091" y="30416"/>
                    <a:pt x="431948" y="37274"/>
                    <a:pt x="429758" y="44512"/>
                  </a:cubicBezTo>
                  <a:lnTo>
                    <a:pt x="405183" y="105187"/>
                  </a:lnTo>
                  <a:cubicBezTo>
                    <a:pt x="426805" y="122427"/>
                    <a:pt x="446617" y="140905"/>
                    <a:pt x="462619" y="161670"/>
                  </a:cubicBezTo>
                  <a:lnTo>
                    <a:pt x="522055" y="137477"/>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3"/>
                  </a:lnTo>
                  <a:cubicBezTo>
                    <a:pt x="565965" y="354361"/>
                    <a:pt x="569394" y="360933"/>
                    <a:pt x="566918" y="369506"/>
                  </a:cubicBezTo>
                  <a:lnTo>
                    <a:pt x="545105" y="421131"/>
                  </a:lnTo>
                  <a:cubicBezTo>
                    <a:pt x="540819" y="427798"/>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8"/>
                  </a:cubicBezTo>
                  <a:lnTo>
                    <a:pt x="46281" y="432656"/>
                  </a:lnTo>
                  <a:cubicBezTo>
                    <a:pt x="37042" y="435990"/>
                    <a:pt x="29612" y="433704"/>
                    <a:pt x="24374" y="425322"/>
                  </a:cubicBezTo>
                  <a:lnTo>
                    <a:pt x="1133" y="369601"/>
                  </a:lnTo>
                  <a:cubicBezTo>
                    <a:pt x="-1344" y="362267"/>
                    <a:pt x="561" y="353504"/>
                    <a:pt x="9134" y="349313"/>
                  </a:cubicBezTo>
                  <a:lnTo>
                    <a:pt x="69332" y="323214"/>
                  </a:lnTo>
                  <a:cubicBezTo>
                    <a:pt x="66950" y="297020"/>
                    <a:pt x="66665" y="270827"/>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3"/>
                    <a:pt x="134101" y="282638"/>
                  </a:cubicBezTo>
                  <a:close/>
                </a:path>
              </a:pathLst>
            </a:custGeom>
            <a:solidFill>
              <a:srgbClr val="505050"/>
            </a:solidFill>
            <a:ln w="9525" cap="flat">
              <a:noFill/>
              <a:prstDash val="solid"/>
              <a:miter/>
            </a:ln>
          </p:spPr>
          <p:txBody>
            <a:bodyPr rtlCol="0" anchor="ctr"/>
            <a:lstStyle/>
            <a:p>
              <a:endParaRPr lang="en-AU"/>
            </a:p>
          </p:txBody>
        </p:sp>
        <p:sp>
          <p:nvSpPr>
            <p:cNvPr id="67" name="Freeform: Shape 66">
              <a:extLst>
                <a:ext uri="{FF2B5EF4-FFF2-40B4-BE49-F238E27FC236}">
                  <a16:creationId xmlns:a16="http://schemas.microsoft.com/office/drawing/2014/main" id="{CE9A1336-D99D-4124-87BB-D7902135F4E0}"/>
                </a:ext>
              </a:extLst>
            </p:cNvPr>
            <p:cNvSpPr/>
            <p:nvPr/>
          </p:nvSpPr>
          <p:spPr>
            <a:xfrm>
              <a:off x="6907730" y="280717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8" y="37274"/>
                    <a:pt x="429758" y="44512"/>
                  </a:cubicBezTo>
                  <a:lnTo>
                    <a:pt x="405183" y="105187"/>
                  </a:lnTo>
                  <a:cubicBezTo>
                    <a:pt x="426805" y="122427"/>
                    <a:pt x="446617" y="140905"/>
                    <a:pt x="462619" y="161670"/>
                  </a:cubicBezTo>
                  <a:lnTo>
                    <a:pt x="522055" y="137476"/>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4"/>
                    <a:pt x="9134" y="349312"/>
                  </a:cubicBezTo>
                  <a:lnTo>
                    <a:pt x="69332" y="323214"/>
                  </a:lnTo>
                  <a:cubicBezTo>
                    <a:pt x="66950" y="297020"/>
                    <a:pt x="66665" y="270826"/>
                    <a:pt x="69046" y="244633"/>
                  </a:cubicBezTo>
                  <a:close/>
                  <a:moveTo>
                    <a:pt x="134101" y="282637"/>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sp>
          <p:nvSpPr>
            <p:cNvPr id="68" name="Freeform: Shape 67">
              <a:extLst>
                <a:ext uri="{FF2B5EF4-FFF2-40B4-BE49-F238E27FC236}">
                  <a16:creationId xmlns:a16="http://schemas.microsoft.com/office/drawing/2014/main" id="{01070563-0319-4EDB-B4EE-E46E218EF721}"/>
                </a:ext>
              </a:extLst>
            </p:cNvPr>
            <p:cNvSpPr/>
            <p:nvPr/>
          </p:nvSpPr>
          <p:spPr>
            <a:xfrm>
              <a:off x="6076950" y="3376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69" name="Freeform: Shape 68">
              <a:extLst>
                <a:ext uri="{FF2B5EF4-FFF2-40B4-BE49-F238E27FC236}">
                  <a16:creationId xmlns:a16="http://schemas.microsoft.com/office/drawing/2014/main" id="{F2A5DF06-2B14-4275-81DF-BCDBD6AB8959}"/>
                </a:ext>
              </a:extLst>
            </p:cNvPr>
            <p:cNvSpPr/>
            <p:nvPr/>
          </p:nvSpPr>
          <p:spPr>
            <a:xfrm>
              <a:off x="6034087" y="3878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70" name="Freeform: Shape 69">
              <a:extLst>
                <a:ext uri="{FF2B5EF4-FFF2-40B4-BE49-F238E27FC236}">
                  <a16:creationId xmlns:a16="http://schemas.microsoft.com/office/drawing/2014/main" id="{C7BAFAF6-B5D2-44BE-9136-9B2D68850B44}"/>
                </a:ext>
              </a:extLst>
            </p:cNvPr>
            <p:cNvSpPr/>
            <p:nvPr/>
          </p:nvSpPr>
          <p:spPr>
            <a:xfrm>
              <a:off x="6907730" y="3950176"/>
              <a:ext cx="567707" cy="567570"/>
            </a:xfrm>
            <a:custGeom>
              <a:avLst/>
              <a:gdLst>
                <a:gd name="connsiteX0" fmla="*/ 69046 w 567707"/>
                <a:gd name="connsiteY0" fmla="*/ 244633 h 567570"/>
                <a:gd name="connsiteX1" fmla="*/ 10086 w 567707"/>
                <a:gd name="connsiteY1" fmla="*/ 220153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4 h 567570"/>
                <a:gd name="connsiteX8" fmla="*/ 142103 w 567707"/>
                <a:gd name="connsiteY8" fmla="*/ 24700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80 h 567570"/>
                <a:gd name="connsiteX14" fmla="*/ 366797 w 567707"/>
                <a:gd name="connsiteY14" fmla="*/ 1269 h 567570"/>
                <a:gd name="connsiteX15" fmla="*/ 421947 w 567707"/>
                <a:gd name="connsiteY15" fmla="*/ 24700 h 567570"/>
                <a:gd name="connsiteX16" fmla="*/ 429758 w 567707"/>
                <a:gd name="connsiteY16" fmla="*/ 44513 h 567570"/>
                <a:gd name="connsiteX17" fmla="*/ 405183 w 567707"/>
                <a:gd name="connsiteY17" fmla="*/ 105187 h 567570"/>
                <a:gd name="connsiteX18" fmla="*/ 462619 w 567707"/>
                <a:gd name="connsiteY18" fmla="*/ 161670 h 567570"/>
                <a:gd name="connsiteX19" fmla="*/ 522055 w 567707"/>
                <a:gd name="connsiteY19" fmla="*/ 137476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8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19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80"/>
                  </a:lnTo>
                  <a:cubicBezTo>
                    <a:pt x="351367" y="602"/>
                    <a:pt x="358415" y="-1779"/>
                    <a:pt x="366797" y="1269"/>
                  </a:cubicBezTo>
                  <a:lnTo>
                    <a:pt x="421947" y="24700"/>
                  </a:lnTo>
                  <a:cubicBezTo>
                    <a:pt x="431091" y="30416"/>
                    <a:pt x="431948" y="37274"/>
                    <a:pt x="429758" y="44513"/>
                  </a:cubicBezTo>
                  <a:lnTo>
                    <a:pt x="405183" y="105187"/>
                  </a:lnTo>
                  <a:cubicBezTo>
                    <a:pt x="426805" y="122427"/>
                    <a:pt x="446617" y="140906"/>
                    <a:pt x="462619" y="161670"/>
                  </a:cubicBezTo>
                  <a:lnTo>
                    <a:pt x="522055" y="137476"/>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8"/>
                  </a:cubicBezTo>
                  <a:lnTo>
                    <a:pt x="557774" y="349313"/>
                  </a:lnTo>
                  <a:cubicBezTo>
                    <a:pt x="565965" y="354361"/>
                    <a:pt x="569394" y="360933"/>
                    <a:pt x="566918" y="369506"/>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3"/>
                    <a:pt x="9134" y="349313"/>
                  </a:cubicBezTo>
                  <a:lnTo>
                    <a:pt x="69332" y="323214"/>
                  </a:lnTo>
                  <a:cubicBezTo>
                    <a:pt x="66950" y="297020"/>
                    <a:pt x="66665" y="270826"/>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8"/>
                  </a:cubicBezTo>
                  <a:close/>
                </a:path>
              </a:pathLst>
            </a:custGeom>
            <a:solidFill>
              <a:srgbClr val="505050"/>
            </a:solidFill>
            <a:ln w="9525" cap="flat">
              <a:noFill/>
              <a:prstDash val="solid"/>
              <a:miter/>
            </a:ln>
          </p:spPr>
          <p:txBody>
            <a:bodyPr rtlCol="0" anchor="ctr"/>
            <a:lstStyle/>
            <a:p>
              <a:endParaRPr lang="en-AU"/>
            </a:p>
          </p:txBody>
        </p:sp>
        <p:sp>
          <p:nvSpPr>
            <p:cNvPr id="71" name="Freeform: Shape 70">
              <a:extLst>
                <a:ext uri="{FF2B5EF4-FFF2-40B4-BE49-F238E27FC236}">
                  <a16:creationId xmlns:a16="http://schemas.microsoft.com/office/drawing/2014/main" id="{381F771C-4859-4020-820F-A451F3C9C286}"/>
                </a:ext>
              </a:extLst>
            </p:cNvPr>
            <p:cNvSpPr/>
            <p:nvPr/>
          </p:nvSpPr>
          <p:spPr>
            <a:xfrm>
              <a:off x="6076950" y="4519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72" name="Freeform: Shape 71">
              <a:extLst>
                <a:ext uri="{FF2B5EF4-FFF2-40B4-BE49-F238E27FC236}">
                  <a16:creationId xmlns:a16="http://schemas.microsoft.com/office/drawing/2014/main" id="{9A108AF6-2652-480A-BE63-8FF9E8E6AC9E}"/>
                </a:ext>
              </a:extLst>
            </p:cNvPr>
            <p:cNvSpPr/>
            <p:nvPr/>
          </p:nvSpPr>
          <p:spPr>
            <a:xfrm>
              <a:off x="6034087" y="5021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73" name="TextBox 72">
              <a:extLst>
                <a:ext uri="{FF2B5EF4-FFF2-40B4-BE49-F238E27FC236}">
                  <a16:creationId xmlns:a16="http://schemas.microsoft.com/office/drawing/2014/main" id="{7F095249-1A16-4408-B97B-14C8FBA449E4}"/>
                </a:ext>
              </a:extLst>
            </p:cNvPr>
            <p:cNvSpPr txBox="1"/>
            <p:nvPr/>
          </p:nvSpPr>
          <p:spPr>
            <a:xfrm>
              <a:off x="5471160" y="2316479"/>
              <a:ext cx="1200970" cy="230832"/>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3. Update the Model.</a:t>
              </a:r>
            </a:p>
          </p:txBody>
        </p:sp>
        <p:sp>
          <p:nvSpPr>
            <p:cNvPr id="74" name="TextBox 73">
              <a:extLst>
                <a:ext uri="{FF2B5EF4-FFF2-40B4-BE49-F238E27FC236}">
                  <a16:creationId xmlns:a16="http://schemas.microsoft.com/office/drawing/2014/main" id="{6BF5B483-CE8D-46D0-BF0C-965E8CF177DC}"/>
                </a:ext>
              </a:extLst>
            </p:cNvPr>
            <p:cNvSpPr txBox="1"/>
            <p:nvPr/>
          </p:nvSpPr>
          <p:spPr>
            <a:xfrm>
              <a:off x="5505608" y="1117519"/>
              <a:ext cx="1632608" cy="624933"/>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1. Determine average </a:t>
              </a:r>
              <a:r>
                <a:rPr lang="en-AU" sz="900" dirty="0">
                  <a:solidFill>
                    <a:srgbClr val="000000"/>
                  </a:solidFill>
                  <a:latin typeface="Comic Neue" panose="02000000000000000000" pitchFamily="50" charset="0"/>
                  <a:cs typeface="Helvetica"/>
                  <a:sym typeface="Helvetica"/>
                  <a:rtl val="0"/>
                </a:rPr>
                <a:t>gradient from batch of images.</a:t>
              </a:r>
              <a:endParaRPr lang="en-AU" sz="900" spc="0" baseline="0" dirty="0">
                <a:solidFill>
                  <a:srgbClr val="000000"/>
                </a:solidFill>
                <a:latin typeface="Comic Neue" panose="02000000000000000000" pitchFamily="50" charset="0"/>
                <a:cs typeface="Helvetica"/>
                <a:sym typeface="Helvetica"/>
                <a:rtl val="0"/>
              </a:endParaRPr>
            </a:p>
          </p:txBody>
        </p:sp>
        <p:sp>
          <p:nvSpPr>
            <p:cNvPr id="75" name="TextBox 74">
              <a:extLst>
                <a:ext uri="{FF2B5EF4-FFF2-40B4-BE49-F238E27FC236}">
                  <a16:creationId xmlns:a16="http://schemas.microsoft.com/office/drawing/2014/main" id="{691C2D61-E64A-44D9-954E-A610DDDD17EF}"/>
                </a:ext>
              </a:extLst>
            </p:cNvPr>
            <p:cNvSpPr txBox="1"/>
            <p:nvPr/>
          </p:nvSpPr>
          <p:spPr>
            <a:xfrm>
              <a:off x="7533322" y="1630679"/>
              <a:ext cx="1111568" cy="507831"/>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 Calculate new m</a:t>
              </a:r>
              <a:r>
                <a:rPr lang="en-AU" sz="900" dirty="0">
                  <a:solidFill>
                    <a:srgbClr val="000000"/>
                  </a:solidFill>
                  <a:latin typeface="Comic Neue" panose="02000000000000000000" pitchFamily="50" charset="0"/>
                  <a:cs typeface="Helvetica"/>
                  <a:sym typeface="Helvetica"/>
                  <a:rtl val="0"/>
                </a:rPr>
                <a:t>odel parameters that minimise loss.</a:t>
              </a:r>
              <a:endParaRPr lang="en-AU" sz="900" spc="0" baseline="0" dirty="0">
                <a:solidFill>
                  <a:srgbClr val="000000"/>
                </a:solidFill>
                <a:latin typeface="Comic Neue" panose="02000000000000000000" pitchFamily="50" charset="0"/>
                <a:cs typeface="Helvetica"/>
                <a:sym typeface="Helvetica"/>
                <a:rtl val="0"/>
              </a:endParaRPr>
            </a:p>
          </p:txBody>
        </p:sp>
      </p:grpSp>
      <p:sp>
        <p:nvSpPr>
          <p:cNvPr id="3" name="TextBox 2">
            <a:extLst>
              <a:ext uri="{FF2B5EF4-FFF2-40B4-BE49-F238E27FC236}">
                <a16:creationId xmlns:a16="http://schemas.microsoft.com/office/drawing/2014/main" id="{8BADF205-DF25-42DE-A1C4-9E3099E38388}"/>
              </a:ext>
            </a:extLst>
          </p:cNvPr>
          <p:cNvSpPr txBox="1"/>
          <p:nvPr/>
        </p:nvSpPr>
        <p:spPr>
          <a:xfrm>
            <a:off x="838994" y="1309271"/>
            <a:ext cx="10514012" cy="1292662"/>
          </a:xfrm>
          <a:prstGeom prst="rect">
            <a:avLst/>
          </a:prstGeom>
          <a:noFill/>
        </p:spPr>
        <p:txBody>
          <a:bodyPr wrap="square" rtlCol="0">
            <a:spAutoFit/>
          </a:bodyPr>
          <a:lstStyle/>
          <a:p>
            <a:r>
              <a:rPr lang="en-AU" sz="2000" dirty="0"/>
              <a:t>To motivate the discussion we will consider the Stochastic Gradient Descent process applied to image classification. First we will consider the simple single process approach and move on to a parallel one.</a:t>
            </a:r>
          </a:p>
          <a:p>
            <a:endParaRPr lang="en-AU" dirty="0"/>
          </a:p>
        </p:txBody>
      </p:sp>
      <p:sp>
        <p:nvSpPr>
          <p:cNvPr id="5" name="Date Placeholder 4">
            <a:extLst>
              <a:ext uri="{FF2B5EF4-FFF2-40B4-BE49-F238E27FC236}">
                <a16:creationId xmlns:a16="http://schemas.microsoft.com/office/drawing/2014/main" id="{6F4E7F45-D60F-430C-9D76-BBCCF46FCBD8}"/>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1CC7EB1E-C8B6-4362-A725-7FCDE2A0DB16}"/>
              </a:ext>
            </a:extLst>
          </p:cNvPr>
          <p:cNvSpPr>
            <a:spLocks noGrp="1"/>
          </p:cNvSpPr>
          <p:nvPr>
            <p:ph type="sldNum" sz="quarter" idx="12"/>
          </p:nvPr>
        </p:nvSpPr>
        <p:spPr/>
        <p:txBody>
          <a:bodyPr/>
          <a:lstStyle/>
          <a:p>
            <a:fld id="{915116A8-D034-43C4-BA9A-D4A1A2020C6E}" type="slidenum">
              <a:rPr lang="en-AU" smtClean="0"/>
              <a:t>8</a:t>
            </a:fld>
            <a:endParaRPr lang="en-AU"/>
          </a:p>
        </p:txBody>
      </p:sp>
    </p:spTree>
    <p:extLst>
      <p:ext uri="{BB962C8B-B14F-4D97-AF65-F5344CB8AC3E}">
        <p14:creationId xmlns:p14="http://schemas.microsoft.com/office/powerpoint/2010/main" val="127024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94D6AD-D3C6-478B-83FB-81F93A97075E}"/>
              </a:ext>
            </a:extLst>
          </p:cNvPr>
          <p:cNvSpPr>
            <a:spLocks noGrp="1"/>
          </p:cNvSpPr>
          <p:nvPr>
            <p:ph type="title"/>
          </p:nvPr>
        </p:nvSpPr>
        <p:spPr>
          <a:xfrm>
            <a:off x="803276" y="625413"/>
            <a:ext cx="10477500" cy="673417"/>
          </a:xfrm>
        </p:spPr>
        <p:txBody>
          <a:bodyPr>
            <a:normAutofit fontScale="90000"/>
          </a:bodyPr>
          <a:lstStyle/>
          <a:p>
            <a:r>
              <a:rPr lang="en-AU" dirty="0"/>
              <a:t>Parallel SGD Logical Overview</a:t>
            </a:r>
          </a:p>
        </p:txBody>
      </p:sp>
      <p:sp>
        <p:nvSpPr>
          <p:cNvPr id="2" name="Content Placeholder 1">
            <a:extLst>
              <a:ext uri="{FF2B5EF4-FFF2-40B4-BE49-F238E27FC236}">
                <a16:creationId xmlns:a16="http://schemas.microsoft.com/office/drawing/2014/main" id="{7EB7D89A-5CAD-44EE-9A95-72877FD1F1D8}"/>
              </a:ext>
            </a:extLst>
          </p:cNvPr>
          <p:cNvSpPr>
            <a:spLocks noGrp="1"/>
          </p:cNvSpPr>
          <p:nvPr>
            <p:ph sz="half" idx="4294967295"/>
          </p:nvPr>
        </p:nvSpPr>
        <p:spPr>
          <a:xfrm>
            <a:off x="803276" y="1313460"/>
            <a:ext cx="10477500" cy="1184166"/>
          </a:xfrm>
        </p:spPr>
        <p:txBody>
          <a:bodyPr>
            <a:normAutofit lnSpcReduction="10000"/>
          </a:bodyPr>
          <a:lstStyle/>
          <a:p>
            <a:pPr marL="0" indent="0">
              <a:buNone/>
            </a:pPr>
            <a:r>
              <a:rPr lang="en-AU" sz="1800" dirty="0"/>
              <a:t>Parallel SGD is implemented by subdividing the work and allocating it to multiple processes that run concurrently. The following diagram depicts two processes computing the average gradient for a subset of a given batch that are later combined to determine the average gradient for the entire batch. Given the processes work in parallel, the batches are processed more quickly.</a:t>
            </a:r>
          </a:p>
        </p:txBody>
      </p:sp>
      <p:grpSp>
        <p:nvGrpSpPr>
          <p:cNvPr id="6" name="Graphic 4">
            <a:extLst>
              <a:ext uri="{FF2B5EF4-FFF2-40B4-BE49-F238E27FC236}">
                <a16:creationId xmlns:a16="http://schemas.microsoft.com/office/drawing/2014/main" id="{9F9600D2-3059-438E-8E5E-7E15D54E5E21}"/>
              </a:ext>
            </a:extLst>
          </p:cNvPr>
          <p:cNvGrpSpPr/>
          <p:nvPr/>
        </p:nvGrpSpPr>
        <p:grpSpPr>
          <a:xfrm>
            <a:off x="4245481" y="2809809"/>
            <a:ext cx="7298665" cy="3111341"/>
            <a:chOff x="2452687" y="1809750"/>
            <a:chExt cx="7298665" cy="3111341"/>
          </a:xfrm>
        </p:grpSpPr>
        <p:sp>
          <p:nvSpPr>
            <p:cNvPr id="7" name="Freeform: Shape 6">
              <a:extLst>
                <a:ext uri="{FF2B5EF4-FFF2-40B4-BE49-F238E27FC236}">
                  <a16:creationId xmlns:a16="http://schemas.microsoft.com/office/drawing/2014/main" id="{6098F00F-EE6D-4707-98A9-6F9BC8C63BA7}"/>
                </a:ext>
              </a:extLst>
            </p:cNvPr>
            <p:cNvSpPr/>
            <p:nvPr/>
          </p:nvSpPr>
          <p:spPr>
            <a:xfrm>
              <a:off x="4452937" y="1809750"/>
              <a:ext cx="2762250" cy="1143000"/>
            </a:xfrm>
            <a:custGeom>
              <a:avLst/>
              <a:gdLst>
                <a:gd name="connsiteX0" fmla="*/ 2590800 w 2762250"/>
                <a:gd name="connsiteY0" fmla="*/ 0 h 1143000"/>
                <a:gd name="connsiteX1" fmla="*/ 2762250 w 2762250"/>
                <a:gd name="connsiteY1" fmla="*/ 171450 h 1143000"/>
                <a:gd name="connsiteX2" fmla="*/ 2762250 w 2762250"/>
                <a:gd name="connsiteY2" fmla="*/ 971550 h 1143000"/>
                <a:gd name="connsiteX3" fmla="*/ 2590800 w 2762250"/>
                <a:gd name="connsiteY3" fmla="*/ 1143000 h 1143000"/>
                <a:gd name="connsiteX4" fmla="*/ 171450 w 2762250"/>
                <a:gd name="connsiteY4" fmla="*/ 1143000 h 1143000"/>
                <a:gd name="connsiteX5" fmla="*/ 0 w 2762250"/>
                <a:gd name="connsiteY5" fmla="*/ 971550 h 1143000"/>
                <a:gd name="connsiteX6" fmla="*/ 0 w 2762250"/>
                <a:gd name="connsiteY6" fmla="*/ 171450 h 1143000"/>
                <a:gd name="connsiteX7" fmla="*/ 171450 w 2762250"/>
                <a:gd name="connsiteY7" fmla="*/ 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0" h="1143000">
                  <a:moveTo>
                    <a:pt x="2590800" y="0"/>
                  </a:moveTo>
                  <a:cubicBezTo>
                    <a:pt x="2685489" y="0"/>
                    <a:pt x="2762250" y="76761"/>
                    <a:pt x="2762250" y="171450"/>
                  </a:cubicBezTo>
                  <a:lnTo>
                    <a:pt x="2762250" y="971550"/>
                  </a:lnTo>
                  <a:cubicBezTo>
                    <a:pt x="2762250" y="1066239"/>
                    <a:pt x="2685489" y="1143000"/>
                    <a:pt x="2590800" y="1143000"/>
                  </a:cubicBezTo>
                  <a:lnTo>
                    <a:pt x="171450" y="1143000"/>
                  </a:lnTo>
                  <a:cubicBezTo>
                    <a:pt x="76761" y="1143000"/>
                    <a:pt x="0" y="1066239"/>
                    <a:pt x="0" y="971550"/>
                  </a:cubicBezTo>
                  <a:lnTo>
                    <a:pt x="0" y="171450"/>
                  </a:lnTo>
                  <a:cubicBezTo>
                    <a:pt x="0" y="76761"/>
                    <a:pt x="76761" y="0"/>
                    <a:pt x="171450" y="0"/>
                  </a:cubicBezTo>
                  <a:close/>
                </a:path>
              </a:pathLst>
            </a:custGeom>
            <a:noFill/>
            <a:ln w="19050" cap="flat">
              <a:solidFill>
                <a:srgbClr val="000000"/>
              </a:solidFill>
              <a:prstDash val="solid"/>
              <a:miter/>
            </a:ln>
          </p:spPr>
          <p:txBody>
            <a:bodyPr rtlCol="0" anchor="ctr"/>
            <a:lstStyle/>
            <a:p>
              <a:endParaRPr lang="en-AU" dirty="0"/>
            </a:p>
          </p:txBody>
        </p:sp>
        <p:sp>
          <p:nvSpPr>
            <p:cNvPr id="8" name="TextBox 7">
              <a:extLst>
                <a:ext uri="{FF2B5EF4-FFF2-40B4-BE49-F238E27FC236}">
                  <a16:creationId xmlns:a16="http://schemas.microsoft.com/office/drawing/2014/main" id="{18352BE9-79B0-4D3D-8804-9F6008066215}"/>
                </a:ext>
              </a:extLst>
            </p:cNvPr>
            <p:cNvSpPr txBox="1"/>
            <p:nvPr/>
          </p:nvSpPr>
          <p:spPr>
            <a:xfrm>
              <a:off x="4480559" y="1835467"/>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1</a:t>
              </a:r>
            </a:p>
          </p:txBody>
        </p:sp>
        <p:sp>
          <p:nvSpPr>
            <p:cNvPr id="9" name="Freeform: Shape 8">
              <a:extLst>
                <a:ext uri="{FF2B5EF4-FFF2-40B4-BE49-F238E27FC236}">
                  <a16:creationId xmlns:a16="http://schemas.microsoft.com/office/drawing/2014/main" id="{FEDB4785-0437-47F6-821A-5C63A0FF11DF}"/>
                </a:ext>
              </a:extLst>
            </p:cNvPr>
            <p:cNvSpPr/>
            <p:nvPr/>
          </p:nvSpPr>
          <p:spPr>
            <a:xfrm>
              <a:off x="5529262" y="2476500"/>
              <a:ext cx="541972" cy="9525"/>
            </a:xfrm>
            <a:custGeom>
              <a:avLst/>
              <a:gdLst>
                <a:gd name="connsiteX0" fmla="*/ 0 w 541972"/>
                <a:gd name="connsiteY0" fmla="*/ 0 h 9525"/>
                <a:gd name="connsiteX1" fmla="*/ 76200 w 541972"/>
                <a:gd name="connsiteY1" fmla="*/ 0 h 9525"/>
                <a:gd name="connsiteX2" fmla="*/ 541972 w 541972"/>
                <a:gd name="connsiteY2" fmla="*/ 0 h 9525"/>
              </a:gdLst>
              <a:ahLst/>
              <a:cxnLst>
                <a:cxn ang="0">
                  <a:pos x="connsiteX0" y="connsiteY0"/>
                </a:cxn>
                <a:cxn ang="0">
                  <a:pos x="connsiteX1" y="connsiteY1"/>
                </a:cxn>
                <a:cxn ang="0">
                  <a:pos x="connsiteX2" y="connsiteY2"/>
                </a:cxn>
              </a:cxnLst>
              <a:rect l="l" t="t" r="r" b="b"/>
              <a:pathLst>
                <a:path w="541972" h="9525">
                  <a:moveTo>
                    <a:pt x="0" y="0"/>
                  </a:moveTo>
                  <a:lnTo>
                    <a:pt x="76200" y="0"/>
                  </a:lnTo>
                  <a:lnTo>
                    <a:pt x="541972" y="0"/>
                  </a:lnTo>
                </a:path>
              </a:pathLst>
            </a:custGeom>
            <a:noFill/>
            <a:ln w="28575" cap="flat">
              <a:solidFill>
                <a:srgbClr val="808080"/>
              </a:solidFill>
              <a:prstDash val="solid"/>
              <a:miter/>
            </a:ln>
          </p:spPr>
          <p:txBody>
            <a:bodyPr rtlCol="0" anchor="ctr"/>
            <a:lstStyle/>
            <a:p>
              <a:endParaRPr lang="en-AU"/>
            </a:p>
          </p:txBody>
        </p:sp>
        <p:sp>
          <p:nvSpPr>
            <p:cNvPr id="10" name="Freeform: Shape 9">
              <a:extLst>
                <a:ext uri="{FF2B5EF4-FFF2-40B4-BE49-F238E27FC236}">
                  <a16:creationId xmlns:a16="http://schemas.microsoft.com/office/drawing/2014/main" id="{1B11739B-526A-4999-A8CF-7DE51ACF6737}"/>
                </a:ext>
              </a:extLst>
            </p:cNvPr>
            <p:cNvSpPr/>
            <p:nvPr/>
          </p:nvSpPr>
          <p:spPr>
            <a:xfrm>
              <a:off x="6049803" y="2433637"/>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1" name="Freeform: Shape 10">
              <a:extLst>
                <a:ext uri="{FF2B5EF4-FFF2-40B4-BE49-F238E27FC236}">
                  <a16:creationId xmlns:a16="http://schemas.microsoft.com/office/drawing/2014/main" id="{562FA628-6637-4427-B9DF-C4FC3C615C5D}"/>
                </a:ext>
              </a:extLst>
            </p:cNvPr>
            <p:cNvSpPr/>
            <p:nvPr/>
          </p:nvSpPr>
          <p:spPr>
            <a:xfrm rot="10800000" flipV="1">
              <a:off x="5424487" y="2143125"/>
              <a:ext cx="190500" cy="666750"/>
            </a:xfrm>
            <a:custGeom>
              <a:avLst/>
              <a:gdLst>
                <a:gd name="connsiteX0" fmla="*/ 190500 w 190500"/>
                <a:gd name="connsiteY0" fmla="*/ 0 h 666750"/>
                <a:gd name="connsiteX1" fmla="*/ 95250 w 190500"/>
                <a:gd name="connsiteY1" fmla="*/ 0 h 666750"/>
                <a:gd name="connsiteX2" fmla="*/ 95250 w 190500"/>
                <a:gd name="connsiteY2" fmla="*/ 333375 h 666750"/>
                <a:gd name="connsiteX3" fmla="*/ 0 w 190500"/>
                <a:gd name="connsiteY3" fmla="*/ 333375 h 666750"/>
                <a:gd name="connsiteX4" fmla="*/ 95250 w 190500"/>
                <a:gd name="connsiteY4" fmla="*/ 333375 h 666750"/>
                <a:gd name="connsiteX5" fmla="*/ 95250 w 190500"/>
                <a:gd name="connsiteY5" fmla="*/ 666750 h 666750"/>
                <a:gd name="connsiteX6" fmla="*/ 190500 w 190500"/>
                <a:gd name="connsiteY6"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666750">
                  <a:moveTo>
                    <a:pt x="190500" y="0"/>
                  </a:moveTo>
                  <a:lnTo>
                    <a:pt x="95250" y="0"/>
                  </a:lnTo>
                  <a:lnTo>
                    <a:pt x="95250" y="333375"/>
                  </a:lnTo>
                  <a:lnTo>
                    <a:pt x="0" y="333375"/>
                  </a:lnTo>
                  <a:lnTo>
                    <a:pt x="95250" y="333375"/>
                  </a:lnTo>
                  <a:lnTo>
                    <a:pt x="95250" y="666750"/>
                  </a:lnTo>
                  <a:lnTo>
                    <a:pt x="190500" y="666750"/>
                  </a:lnTo>
                </a:path>
              </a:pathLst>
            </a:custGeom>
            <a:noFill/>
            <a:ln w="28575" cap="flat">
              <a:solidFill>
                <a:srgbClr val="808080"/>
              </a:solidFill>
              <a:prstDash val="solid"/>
              <a:miter/>
            </a:ln>
          </p:spPr>
          <p:txBody>
            <a:bodyPr rtlCol="0" anchor="ctr"/>
            <a:lstStyle/>
            <a:p>
              <a:endParaRPr lang="en-AU"/>
            </a:p>
          </p:txBody>
        </p:sp>
        <p:sp>
          <p:nvSpPr>
            <p:cNvPr id="12" name="Freeform: Shape 11">
              <a:extLst>
                <a:ext uri="{FF2B5EF4-FFF2-40B4-BE49-F238E27FC236}">
                  <a16:creationId xmlns:a16="http://schemas.microsoft.com/office/drawing/2014/main" id="{87480CD6-C6EB-461E-9976-F8769DDED85D}"/>
                </a:ext>
              </a:extLst>
            </p:cNvPr>
            <p:cNvSpPr/>
            <p:nvPr/>
          </p:nvSpPr>
          <p:spPr>
            <a:xfrm>
              <a:off x="4643437" y="212407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3" name="Freeform: Shape 12">
              <a:extLst>
                <a:ext uri="{FF2B5EF4-FFF2-40B4-BE49-F238E27FC236}">
                  <a16:creationId xmlns:a16="http://schemas.microsoft.com/office/drawing/2014/main" id="{7BCAF184-ADA1-4C3B-8218-F0D3A6E676BB}"/>
                </a:ext>
              </a:extLst>
            </p:cNvPr>
            <p:cNvSpPr/>
            <p:nvPr/>
          </p:nvSpPr>
          <p:spPr>
            <a:xfrm>
              <a:off x="4738687" y="221932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4" name="Freeform: Shape 13">
              <a:extLst>
                <a:ext uri="{FF2B5EF4-FFF2-40B4-BE49-F238E27FC236}">
                  <a16:creationId xmlns:a16="http://schemas.microsoft.com/office/drawing/2014/main" id="{D2B41C54-857F-415F-B6CA-B82081BE95E9}"/>
                </a:ext>
              </a:extLst>
            </p:cNvPr>
            <p:cNvSpPr/>
            <p:nvPr/>
          </p:nvSpPr>
          <p:spPr>
            <a:xfrm>
              <a:off x="4833937" y="231457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5" name="Freeform: Shape 14">
              <a:extLst>
                <a:ext uri="{FF2B5EF4-FFF2-40B4-BE49-F238E27FC236}">
                  <a16:creationId xmlns:a16="http://schemas.microsoft.com/office/drawing/2014/main" id="{736287E8-2A92-4C59-B755-CDC8C81D5CB4}"/>
                </a:ext>
              </a:extLst>
            </p:cNvPr>
            <p:cNvSpPr/>
            <p:nvPr/>
          </p:nvSpPr>
          <p:spPr>
            <a:xfrm>
              <a:off x="4929187" y="240982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76" name="Freeform: Shape 75">
              <a:extLst>
                <a:ext uri="{FF2B5EF4-FFF2-40B4-BE49-F238E27FC236}">
                  <a16:creationId xmlns:a16="http://schemas.microsoft.com/office/drawing/2014/main" id="{BFD4980C-3936-47B4-A21F-FBE392851A11}"/>
                </a:ext>
              </a:extLst>
            </p:cNvPr>
            <p:cNvSpPr/>
            <p:nvPr/>
          </p:nvSpPr>
          <p:spPr>
            <a:xfrm>
              <a:off x="6167437" y="2238375"/>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77" name="TextBox 76">
              <a:extLst>
                <a:ext uri="{FF2B5EF4-FFF2-40B4-BE49-F238E27FC236}">
                  <a16:creationId xmlns:a16="http://schemas.microsoft.com/office/drawing/2014/main" id="{B6D15ED8-48A9-410E-8164-D9BA8A7D641F}"/>
                </a:ext>
              </a:extLst>
            </p:cNvPr>
            <p:cNvSpPr txBox="1"/>
            <p:nvPr/>
          </p:nvSpPr>
          <p:spPr>
            <a:xfrm>
              <a:off x="6242684" y="2359342"/>
              <a:ext cx="298480"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i="1" spc="0" baseline="-25000" dirty="0">
                  <a:solidFill>
                    <a:srgbClr val="000000"/>
                  </a:solidFill>
                  <a:latin typeface="Helvetica"/>
                  <a:cs typeface="Helvetica"/>
                  <a:sym typeface="Helvetica"/>
                  <a:rtl val="0"/>
                </a:rPr>
                <a:t>i</a:t>
              </a:r>
            </a:p>
          </p:txBody>
        </p:sp>
        <p:sp>
          <p:nvSpPr>
            <p:cNvPr id="78" name="Freeform: Shape 77">
              <a:extLst>
                <a:ext uri="{FF2B5EF4-FFF2-40B4-BE49-F238E27FC236}">
                  <a16:creationId xmlns:a16="http://schemas.microsoft.com/office/drawing/2014/main" id="{F76C32B0-2D77-4148-9534-7AC1A18D2AA8}"/>
                </a:ext>
              </a:extLst>
            </p:cNvPr>
            <p:cNvSpPr/>
            <p:nvPr/>
          </p:nvSpPr>
          <p:spPr>
            <a:xfrm>
              <a:off x="6453187" y="3429000"/>
              <a:ext cx="1809750" cy="1427797"/>
            </a:xfrm>
            <a:custGeom>
              <a:avLst/>
              <a:gdLst>
                <a:gd name="connsiteX0" fmla="*/ 1809750 w 1809750"/>
                <a:gd name="connsiteY0" fmla="*/ 0 h 1427797"/>
                <a:gd name="connsiteX1" fmla="*/ 904875 w 1809750"/>
                <a:gd name="connsiteY1" fmla="*/ 952500 h 1427797"/>
                <a:gd name="connsiteX2" fmla="*/ 0 w 1809750"/>
                <a:gd name="connsiteY2" fmla="*/ 1427798 h 1427797"/>
              </a:gdLst>
              <a:ahLst/>
              <a:cxnLst>
                <a:cxn ang="0">
                  <a:pos x="connsiteX0" y="connsiteY0"/>
                </a:cxn>
                <a:cxn ang="0">
                  <a:pos x="connsiteX1" y="connsiteY1"/>
                </a:cxn>
                <a:cxn ang="0">
                  <a:pos x="connsiteX2" y="connsiteY2"/>
                </a:cxn>
              </a:cxnLst>
              <a:rect l="l" t="t" r="r" b="b"/>
              <a:pathLst>
                <a:path w="1809750" h="1427797">
                  <a:moveTo>
                    <a:pt x="1809750" y="0"/>
                  </a:moveTo>
                  <a:cubicBezTo>
                    <a:pt x="1809750" y="635003"/>
                    <a:pt x="1508122" y="952500"/>
                    <a:pt x="904875" y="952500"/>
                  </a:cubicBezTo>
                  <a:cubicBezTo>
                    <a:pt x="301628" y="952500"/>
                    <a:pt x="0" y="1110929"/>
                    <a:pt x="0" y="1427798"/>
                  </a:cubicBezTo>
                </a:path>
              </a:pathLst>
            </a:custGeom>
            <a:noFill/>
            <a:ln w="28575" cap="flat">
              <a:solidFill>
                <a:srgbClr val="D79B00"/>
              </a:solidFill>
              <a:prstDash val="solid"/>
              <a:miter/>
            </a:ln>
          </p:spPr>
          <p:txBody>
            <a:bodyPr rtlCol="0" anchor="ctr"/>
            <a:lstStyle/>
            <a:p>
              <a:endParaRPr lang="en-AU"/>
            </a:p>
          </p:txBody>
        </p:sp>
        <p:sp>
          <p:nvSpPr>
            <p:cNvPr id="79" name="Freeform: Shape 78">
              <a:extLst>
                <a:ext uri="{FF2B5EF4-FFF2-40B4-BE49-F238E27FC236}">
                  <a16:creationId xmlns:a16="http://schemas.microsoft.com/office/drawing/2014/main" id="{211B14A8-ABFE-4F8C-8B26-DAB1E63C971E}"/>
                </a:ext>
              </a:extLst>
            </p:cNvPr>
            <p:cNvSpPr/>
            <p:nvPr/>
          </p:nvSpPr>
          <p:spPr>
            <a:xfrm>
              <a:off x="6410324" y="4835366"/>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80" name="Freeform: Shape 79">
              <a:extLst>
                <a:ext uri="{FF2B5EF4-FFF2-40B4-BE49-F238E27FC236}">
                  <a16:creationId xmlns:a16="http://schemas.microsoft.com/office/drawing/2014/main" id="{21C9BD21-73F3-4472-81C4-E9F051A004B9}"/>
                </a:ext>
              </a:extLst>
            </p:cNvPr>
            <p:cNvSpPr/>
            <p:nvPr/>
          </p:nvSpPr>
          <p:spPr>
            <a:xfrm>
              <a:off x="7988817" y="2859564"/>
              <a:ext cx="567707" cy="567570"/>
            </a:xfrm>
            <a:custGeom>
              <a:avLst/>
              <a:gdLst>
                <a:gd name="connsiteX0" fmla="*/ 69046 w 567707"/>
                <a:gd name="connsiteY0" fmla="*/ 244633 h 567570"/>
                <a:gd name="connsiteX1" fmla="*/ 10086 w 567707"/>
                <a:gd name="connsiteY1" fmla="*/ 220154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8 w 567707"/>
                <a:gd name="connsiteY7" fmla="*/ 45275 h 567570"/>
                <a:gd name="connsiteX8" fmla="*/ 142103 w 567707"/>
                <a:gd name="connsiteY8" fmla="*/ 24700 h 567570"/>
                <a:gd name="connsiteX9" fmla="*/ 197443 w 567707"/>
                <a:gd name="connsiteY9" fmla="*/ 1269 h 567570"/>
                <a:gd name="connsiteX10" fmla="*/ 217731 w 567707"/>
                <a:gd name="connsiteY10" fmla="*/ 8698 h 567570"/>
                <a:gd name="connsiteX11" fmla="*/ 242496 w 567707"/>
                <a:gd name="connsiteY11" fmla="*/ 69373 h 567570"/>
                <a:gd name="connsiteX12" fmla="*/ 321077 w 567707"/>
                <a:gd name="connsiteY12" fmla="*/ 70706 h 567570"/>
                <a:gd name="connsiteX13" fmla="*/ 346033 w 567707"/>
                <a:gd name="connsiteY13" fmla="*/ 9079 h 567570"/>
                <a:gd name="connsiteX14" fmla="*/ 366797 w 567707"/>
                <a:gd name="connsiteY14" fmla="*/ 1269 h 567570"/>
                <a:gd name="connsiteX15" fmla="*/ 421947 w 567707"/>
                <a:gd name="connsiteY15" fmla="*/ 24700 h 567570"/>
                <a:gd name="connsiteX16" fmla="*/ 429758 w 567707"/>
                <a:gd name="connsiteY16" fmla="*/ 44512 h 567570"/>
                <a:gd name="connsiteX17" fmla="*/ 405183 w 567707"/>
                <a:gd name="connsiteY17" fmla="*/ 105187 h 567570"/>
                <a:gd name="connsiteX18" fmla="*/ 462619 w 567707"/>
                <a:gd name="connsiteY18" fmla="*/ 161670 h 567570"/>
                <a:gd name="connsiteX19" fmla="*/ 522055 w 567707"/>
                <a:gd name="connsiteY19" fmla="*/ 137477 h 567570"/>
                <a:gd name="connsiteX20" fmla="*/ 542914 w 567707"/>
                <a:gd name="connsiteY20" fmla="*/ 146525 h 567570"/>
                <a:gd name="connsiteX21" fmla="*/ 566155 w 567707"/>
                <a:gd name="connsiteY21" fmla="*/ 201580 h 567570"/>
                <a:gd name="connsiteX22" fmla="*/ 557869 w 567707"/>
                <a:gd name="connsiteY22" fmla="*/ 221106 h 567570"/>
                <a:gd name="connsiteX23" fmla="*/ 497576 w 567707"/>
                <a:gd name="connsiteY23" fmla="*/ 245585 h 567570"/>
                <a:gd name="connsiteX24" fmla="*/ 497481 w 567707"/>
                <a:gd name="connsiteY24" fmla="*/ 324929 h 567570"/>
                <a:gd name="connsiteX25" fmla="*/ 557774 w 567707"/>
                <a:gd name="connsiteY25" fmla="*/ 349313 h 567570"/>
                <a:gd name="connsiteX26" fmla="*/ 566918 w 567707"/>
                <a:gd name="connsiteY26" fmla="*/ 369505 h 567570"/>
                <a:gd name="connsiteX27" fmla="*/ 545106 w 567707"/>
                <a:gd name="connsiteY27" fmla="*/ 421131 h 567570"/>
                <a:gd name="connsiteX28" fmla="*/ 526056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20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2 w 567707"/>
                <a:gd name="connsiteY49" fmla="*/ 282638 h 567570"/>
                <a:gd name="connsiteX50" fmla="*/ 284883 w 567707"/>
                <a:gd name="connsiteY50" fmla="*/ 432847 h 567570"/>
                <a:gd name="connsiteX51" fmla="*/ 432711 w 567707"/>
                <a:gd name="connsiteY51" fmla="*/ 284066 h 567570"/>
                <a:gd name="connsiteX52" fmla="*/ 285359 w 567707"/>
                <a:gd name="connsiteY52" fmla="*/ 133952 h 567570"/>
                <a:gd name="connsiteX53" fmla="*/ 134102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2"/>
                    <a:pt x="137150" y="122427"/>
                    <a:pt x="158581" y="104425"/>
                  </a:cubicBezTo>
                  <a:lnTo>
                    <a:pt x="134388" y="45275"/>
                  </a:lnTo>
                  <a:cubicBezTo>
                    <a:pt x="132673" y="38226"/>
                    <a:pt x="131911" y="31273"/>
                    <a:pt x="142103" y="24700"/>
                  </a:cubicBezTo>
                  <a:lnTo>
                    <a:pt x="197443" y="1269"/>
                  </a:lnTo>
                  <a:cubicBezTo>
                    <a:pt x="208111" y="-2065"/>
                    <a:pt x="214112" y="2507"/>
                    <a:pt x="217731" y="8698"/>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9" y="37273"/>
                    <a:pt x="429758" y="44512"/>
                  </a:cubicBezTo>
                  <a:lnTo>
                    <a:pt x="405183" y="105187"/>
                  </a:lnTo>
                  <a:cubicBezTo>
                    <a:pt x="426805" y="122427"/>
                    <a:pt x="446617" y="140906"/>
                    <a:pt x="462619" y="161670"/>
                  </a:cubicBezTo>
                  <a:lnTo>
                    <a:pt x="522055" y="137477"/>
                  </a:lnTo>
                  <a:cubicBezTo>
                    <a:pt x="532628" y="134524"/>
                    <a:pt x="539009" y="138619"/>
                    <a:pt x="542914" y="146525"/>
                  </a:cubicBezTo>
                  <a:lnTo>
                    <a:pt x="566155" y="201580"/>
                  </a:lnTo>
                  <a:cubicBezTo>
                    <a:pt x="567680" y="209771"/>
                    <a:pt x="565965" y="216629"/>
                    <a:pt x="557869" y="221106"/>
                  </a:cubicBezTo>
                  <a:lnTo>
                    <a:pt x="497576" y="245585"/>
                  </a:lnTo>
                  <a:cubicBezTo>
                    <a:pt x="500433" y="269207"/>
                    <a:pt x="500147" y="298735"/>
                    <a:pt x="497481" y="324929"/>
                  </a:cubicBezTo>
                  <a:lnTo>
                    <a:pt x="557774" y="349313"/>
                  </a:lnTo>
                  <a:cubicBezTo>
                    <a:pt x="565965" y="354361"/>
                    <a:pt x="569394" y="360933"/>
                    <a:pt x="566918" y="369505"/>
                  </a:cubicBezTo>
                  <a:lnTo>
                    <a:pt x="545106" y="421131"/>
                  </a:lnTo>
                  <a:cubicBezTo>
                    <a:pt x="540819" y="427799"/>
                    <a:pt x="534818" y="431323"/>
                    <a:pt x="526056" y="429037"/>
                  </a:cubicBezTo>
                  <a:lnTo>
                    <a:pt x="465191" y="404462"/>
                  </a:lnTo>
                  <a:cubicBezTo>
                    <a:pt x="449093" y="426370"/>
                    <a:pt x="429187" y="445801"/>
                    <a:pt x="406612" y="462660"/>
                  </a:cubicBezTo>
                  <a:lnTo>
                    <a:pt x="430710" y="522096"/>
                  </a:lnTo>
                  <a:cubicBezTo>
                    <a:pt x="434520" y="531621"/>
                    <a:pt x="429663"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1" y="537336"/>
                    <a:pt x="131816" y="530288"/>
                    <a:pt x="136959" y="520572"/>
                  </a:cubicBezTo>
                  <a:lnTo>
                    <a:pt x="164010" y="466470"/>
                  </a:lnTo>
                  <a:cubicBezTo>
                    <a:pt x="140007" y="448468"/>
                    <a:pt x="120100" y="429132"/>
                    <a:pt x="104384" y="408749"/>
                  </a:cubicBezTo>
                  <a:lnTo>
                    <a:pt x="46281" y="432656"/>
                  </a:lnTo>
                  <a:cubicBezTo>
                    <a:pt x="37042" y="435990"/>
                    <a:pt x="29613" y="433704"/>
                    <a:pt x="24374" y="425322"/>
                  </a:cubicBezTo>
                  <a:lnTo>
                    <a:pt x="1133" y="369601"/>
                  </a:lnTo>
                  <a:cubicBezTo>
                    <a:pt x="-1344" y="362267"/>
                    <a:pt x="561" y="353504"/>
                    <a:pt x="9134" y="349313"/>
                  </a:cubicBezTo>
                  <a:lnTo>
                    <a:pt x="69332" y="323214"/>
                  </a:lnTo>
                  <a:cubicBezTo>
                    <a:pt x="66950" y="297020"/>
                    <a:pt x="66664" y="270826"/>
                    <a:pt x="69046" y="244633"/>
                  </a:cubicBezTo>
                  <a:close/>
                  <a:moveTo>
                    <a:pt x="134102" y="282638"/>
                  </a:moveTo>
                  <a:cubicBezTo>
                    <a:pt x="134102" y="375316"/>
                    <a:pt x="210397" y="432847"/>
                    <a:pt x="284883" y="432847"/>
                  </a:cubicBezTo>
                  <a:cubicBezTo>
                    <a:pt x="365845" y="432847"/>
                    <a:pt x="432711" y="364076"/>
                    <a:pt x="432711" y="284066"/>
                  </a:cubicBezTo>
                  <a:cubicBezTo>
                    <a:pt x="432711" y="198246"/>
                    <a:pt x="360702" y="133952"/>
                    <a:pt x="285359" y="133952"/>
                  </a:cubicBezTo>
                  <a:cubicBezTo>
                    <a:pt x="211445" y="133952"/>
                    <a:pt x="134102" y="189674"/>
                    <a:pt x="134102" y="282638"/>
                  </a:cubicBezTo>
                  <a:close/>
                </a:path>
              </a:pathLst>
            </a:custGeom>
            <a:solidFill>
              <a:srgbClr val="505050"/>
            </a:solidFill>
            <a:ln w="9525" cap="flat">
              <a:noFill/>
              <a:prstDash val="solid"/>
              <a:miter/>
            </a:ln>
          </p:spPr>
          <p:txBody>
            <a:bodyPr rtlCol="0" anchor="ctr"/>
            <a:lstStyle/>
            <a:p>
              <a:endParaRPr lang="en-AU"/>
            </a:p>
          </p:txBody>
        </p:sp>
        <p:sp>
          <p:nvSpPr>
            <p:cNvPr id="81" name="TextBox 80">
              <a:extLst>
                <a:ext uri="{FF2B5EF4-FFF2-40B4-BE49-F238E27FC236}">
                  <a16:creationId xmlns:a16="http://schemas.microsoft.com/office/drawing/2014/main" id="{E0454F79-BF6A-4424-B8ED-D9374BDF0598}"/>
                </a:ext>
              </a:extLst>
            </p:cNvPr>
            <p:cNvSpPr txBox="1"/>
            <p:nvPr/>
          </p:nvSpPr>
          <p:spPr>
            <a:xfrm>
              <a:off x="5709285" y="1835466"/>
              <a:ext cx="1505902" cy="369332"/>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2.1. Determine average gradient from batch.</a:t>
              </a:r>
            </a:p>
          </p:txBody>
        </p:sp>
        <p:sp>
          <p:nvSpPr>
            <p:cNvPr id="82" name="TextBox 81">
              <a:extLst>
                <a:ext uri="{FF2B5EF4-FFF2-40B4-BE49-F238E27FC236}">
                  <a16:creationId xmlns:a16="http://schemas.microsoft.com/office/drawing/2014/main" id="{8C355214-B449-4FCB-9EF7-3835FA505399}"/>
                </a:ext>
              </a:extLst>
            </p:cNvPr>
            <p:cNvSpPr txBox="1"/>
            <p:nvPr/>
          </p:nvSpPr>
          <p:spPr>
            <a:xfrm>
              <a:off x="8604884" y="2873692"/>
              <a:ext cx="1146468" cy="507831"/>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4. Calculate new</a:t>
              </a:r>
            </a:p>
            <a:p>
              <a:pPr algn="l"/>
              <a:r>
                <a:rPr lang="en-AU" sz="900" dirty="0">
                  <a:solidFill>
                    <a:srgbClr val="000000"/>
                  </a:solidFill>
                  <a:latin typeface="Comic Neue" panose="02000000000000000000" pitchFamily="50" charset="0"/>
                  <a:cs typeface="Helvetica"/>
                  <a:sym typeface="Helvetica"/>
                  <a:rtl val="0"/>
                </a:rPr>
                <a:t>model parameters,</a:t>
              </a:r>
            </a:p>
            <a:p>
              <a:pPr algn="l"/>
              <a:r>
                <a:rPr lang="en-AU" sz="900" spc="0" baseline="0" dirty="0">
                  <a:solidFill>
                    <a:srgbClr val="000000"/>
                  </a:solidFill>
                  <a:latin typeface="Comic Neue" panose="02000000000000000000" pitchFamily="50" charset="0"/>
                  <a:cs typeface="Helvetica"/>
                  <a:sym typeface="Helvetica"/>
                  <a:rtl val="0"/>
                </a:rPr>
                <a:t>minimising loss.</a:t>
              </a:r>
            </a:p>
          </p:txBody>
        </p:sp>
        <p:sp>
          <p:nvSpPr>
            <p:cNvPr id="83" name="Freeform: Shape 82">
              <a:extLst>
                <a:ext uri="{FF2B5EF4-FFF2-40B4-BE49-F238E27FC236}">
                  <a16:creationId xmlns:a16="http://schemas.microsoft.com/office/drawing/2014/main" id="{A64BB329-021E-423A-89F5-2B8D6D2AF929}"/>
                </a:ext>
              </a:extLst>
            </p:cNvPr>
            <p:cNvSpPr/>
            <p:nvPr/>
          </p:nvSpPr>
          <p:spPr>
            <a:xfrm>
              <a:off x="4452937" y="3114675"/>
              <a:ext cx="2762250" cy="1143000"/>
            </a:xfrm>
            <a:custGeom>
              <a:avLst/>
              <a:gdLst>
                <a:gd name="connsiteX0" fmla="*/ 2590800 w 2762250"/>
                <a:gd name="connsiteY0" fmla="*/ 0 h 1143000"/>
                <a:gd name="connsiteX1" fmla="*/ 2762250 w 2762250"/>
                <a:gd name="connsiteY1" fmla="*/ 171450 h 1143000"/>
                <a:gd name="connsiteX2" fmla="*/ 2762250 w 2762250"/>
                <a:gd name="connsiteY2" fmla="*/ 971550 h 1143000"/>
                <a:gd name="connsiteX3" fmla="*/ 2590800 w 2762250"/>
                <a:gd name="connsiteY3" fmla="*/ 1143000 h 1143000"/>
                <a:gd name="connsiteX4" fmla="*/ 171450 w 2762250"/>
                <a:gd name="connsiteY4" fmla="*/ 1143000 h 1143000"/>
                <a:gd name="connsiteX5" fmla="*/ 0 w 2762250"/>
                <a:gd name="connsiteY5" fmla="*/ 971550 h 1143000"/>
                <a:gd name="connsiteX6" fmla="*/ 0 w 2762250"/>
                <a:gd name="connsiteY6" fmla="*/ 171450 h 1143000"/>
                <a:gd name="connsiteX7" fmla="*/ 171450 w 2762250"/>
                <a:gd name="connsiteY7" fmla="*/ 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0" h="1143000">
                  <a:moveTo>
                    <a:pt x="2590800" y="0"/>
                  </a:moveTo>
                  <a:cubicBezTo>
                    <a:pt x="2685489" y="0"/>
                    <a:pt x="2762250" y="76761"/>
                    <a:pt x="2762250" y="171450"/>
                  </a:cubicBezTo>
                  <a:lnTo>
                    <a:pt x="2762250" y="971550"/>
                  </a:lnTo>
                  <a:cubicBezTo>
                    <a:pt x="2762250" y="1066239"/>
                    <a:pt x="2685489" y="1143000"/>
                    <a:pt x="2590800" y="1143000"/>
                  </a:cubicBezTo>
                  <a:lnTo>
                    <a:pt x="171450" y="1143000"/>
                  </a:lnTo>
                  <a:cubicBezTo>
                    <a:pt x="76761" y="1143000"/>
                    <a:pt x="0" y="1066239"/>
                    <a:pt x="0" y="971550"/>
                  </a:cubicBezTo>
                  <a:lnTo>
                    <a:pt x="0" y="171450"/>
                  </a:lnTo>
                  <a:cubicBezTo>
                    <a:pt x="0" y="76761"/>
                    <a:pt x="76761" y="0"/>
                    <a:pt x="171450" y="0"/>
                  </a:cubicBezTo>
                  <a:close/>
                </a:path>
              </a:pathLst>
            </a:custGeom>
            <a:noFill/>
            <a:ln w="19050" cap="flat">
              <a:solidFill>
                <a:srgbClr val="000000"/>
              </a:solidFill>
              <a:prstDash val="solid"/>
              <a:miter/>
            </a:ln>
          </p:spPr>
          <p:txBody>
            <a:bodyPr rtlCol="0" anchor="ctr"/>
            <a:lstStyle/>
            <a:p>
              <a:endParaRPr lang="en-AU" dirty="0"/>
            </a:p>
          </p:txBody>
        </p:sp>
        <p:sp>
          <p:nvSpPr>
            <p:cNvPr id="84" name="TextBox 83">
              <a:extLst>
                <a:ext uri="{FF2B5EF4-FFF2-40B4-BE49-F238E27FC236}">
                  <a16:creationId xmlns:a16="http://schemas.microsoft.com/office/drawing/2014/main" id="{FEEF9212-9B21-450F-9CB9-49D3130741C8}"/>
                </a:ext>
              </a:extLst>
            </p:cNvPr>
            <p:cNvSpPr txBox="1"/>
            <p:nvPr/>
          </p:nvSpPr>
          <p:spPr>
            <a:xfrm>
              <a:off x="4480559" y="3140392"/>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2</a:t>
              </a:r>
            </a:p>
          </p:txBody>
        </p:sp>
        <p:sp>
          <p:nvSpPr>
            <p:cNvPr id="85" name="Freeform: Shape 84">
              <a:extLst>
                <a:ext uri="{FF2B5EF4-FFF2-40B4-BE49-F238E27FC236}">
                  <a16:creationId xmlns:a16="http://schemas.microsoft.com/office/drawing/2014/main" id="{DD0E41A0-6607-4999-B02C-B7A68068B5E3}"/>
                </a:ext>
              </a:extLst>
            </p:cNvPr>
            <p:cNvSpPr/>
            <p:nvPr/>
          </p:nvSpPr>
          <p:spPr>
            <a:xfrm>
              <a:off x="5529262" y="3781425"/>
              <a:ext cx="541972" cy="9525"/>
            </a:xfrm>
            <a:custGeom>
              <a:avLst/>
              <a:gdLst>
                <a:gd name="connsiteX0" fmla="*/ 0 w 541972"/>
                <a:gd name="connsiteY0" fmla="*/ 0 h 9525"/>
                <a:gd name="connsiteX1" fmla="*/ 76200 w 541972"/>
                <a:gd name="connsiteY1" fmla="*/ 0 h 9525"/>
                <a:gd name="connsiteX2" fmla="*/ 541972 w 541972"/>
                <a:gd name="connsiteY2" fmla="*/ 0 h 9525"/>
              </a:gdLst>
              <a:ahLst/>
              <a:cxnLst>
                <a:cxn ang="0">
                  <a:pos x="connsiteX0" y="connsiteY0"/>
                </a:cxn>
                <a:cxn ang="0">
                  <a:pos x="connsiteX1" y="connsiteY1"/>
                </a:cxn>
                <a:cxn ang="0">
                  <a:pos x="connsiteX2" y="connsiteY2"/>
                </a:cxn>
              </a:cxnLst>
              <a:rect l="l" t="t" r="r" b="b"/>
              <a:pathLst>
                <a:path w="541972" h="9525">
                  <a:moveTo>
                    <a:pt x="0" y="0"/>
                  </a:moveTo>
                  <a:lnTo>
                    <a:pt x="76200" y="0"/>
                  </a:lnTo>
                  <a:lnTo>
                    <a:pt x="541972" y="0"/>
                  </a:lnTo>
                </a:path>
              </a:pathLst>
            </a:custGeom>
            <a:noFill/>
            <a:ln w="28575" cap="flat">
              <a:solidFill>
                <a:srgbClr val="808080"/>
              </a:solidFill>
              <a:prstDash val="solid"/>
              <a:miter/>
            </a:ln>
          </p:spPr>
          <p:txBody>
            <a:bodyPr rtlCol="0" anchor="ctr"/>
            <a:lstStyle/>
            <a:p>
              <a:endParaRPr lang="en-AU"/>
            </a:p>
          </p:txBody>
        </p:sp>
        <p:sp>
          <p:nvSpPr>
            <p:cNvPr id="86" name="Freeform: Shape 85">
              <a:extLst>
                <a:ext uri="{FF2B5EF4-FFF2-40B4-BE49-F238E27FC236}">
                  <a16:creationId xmlns:a16="http://schemas.microsoft.com/office/drawing/2014/main" id="{8412AE6E-899D-450B-807B-8BCF14525DD4}"/>
                </a:ext>
              </a:extLst>
            </p:cNvPr>
            <p:cNvSpPr/>
            <p:nvPr/>
          </p:nvSpPr>
          <p:spPr>
            <a:xfrm>
              <a:off x="6049803" y="3738562"/>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87" name="Freeform: Shape 86">
              <a:extLst>
                <a:ext uri="{FF2B5EF4-FFF2-40B4-BE49-F238E27FC236}">
                  <a16:creationId xmlns:a16="http://schemas.microsoft.com/office/drawing/2014/main" id="{9B889C80-CC39-4E3B-9063-4DE0284F3D20}"/>
                </a:ext>
              </a:extLst>
            </p:cNvPr>
            <p:cNvSpPr/>
            <p:nvPr/>
          </p:nvSpPr>
          <p:spPr>
            <a:xfrm rot="10800000" flipV="1">
              <a:off x="5424487" y="3448050"/>
              <a:ext cx="190500" cy="666750"/>
            </a:xfrm>
            <a:custGeom>
              <a:avLst/>
              <a:gdLst>
                <a:gd name="connsiteX0" fmla="*/ 190500 w 190500"/>
                <a:gd name="connsiteY0" fmla="*/ 0 h 666750"/>
                <a:gd name="connsiteX1" fmla="*/ 95250 w 190500"/>
                <a:gd name="connsiteY1" fmla="*/ 0 h 666750"/>
                <a:gd name="connsiteX2" fmla="*/ 95250 w 190500"/>
                <a:gd name="connsiteY2" fmla="*/ 333375 h 666750"/>
                <a:gd name="connsiteX3" fmla="*/ 0 w 190500"/>
                <a:gd name="connsiteY3" fmla="*/ 333375 h 666750"/>
                <a:gd name="connsiteX4" fmla="*/ 95250 w 190500"/>
                <a:gd name="connsiteY4" fmla="*/ 333375 h 666750"/>
                <a:gd name="connsiteX5" fmla="*/ 95250 w 190500"/>
                <a:gd name="connsiteY5" fmla="*/ 666750 h 666750"/>
                <a:gd name="connsiteX6" fmla="*/ 190500 w 190500"/>
                <a:gd name="connsiteY6"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666750">
                  <a:moveTo>
                    <a:pt x="190500" y="0"/>
                  </a:moveTo>
                  <a:lnTo>
                    <a:pt x="95250" y="0"/>
                  </a:lnTo>
                  <a:lnTo>
                    <a:pt x="95250" y="333375"/>
                  </a:lnTo>
                  <a:lnTo>
                    <a:pt x="0" y="333375"/>
                  </a:lnTo>
                  <a:lnTo>
                    <a:pt x="95250" y="333375"/>
                  </a:lnTo>
                  <a:lnTo>
                    <a:pt x="95250" y="666750"/>
                  </a:lnTo>
                  <a:lnTo>
                    <a:pt x="190500" y="666750"/>
                  </a:lnTo>
                </a:path>
              </a:pathLst>
            </a:custGeom>
            <a:noFill/>
            <a:ln w="28575" cap="flat">
              <a:solidFill>
                <a:srgbClr val="808080"/>
              </a:solidFill>
              <a:prstDash val="solid"/>
              <a:miter/>
            </a:ln>
          </p:spPr>
          <p:txBody>
            <a:bodyPr rtlCol="0" anchor="ctr"/>
            <a:lstStyle/>
            <a:p>
              <a:endParaRPr lang="en-AU"/>
            </a:p>
          </p:txBody>
        </p:sp>
        <p:sp>
          <p:nvSpPr>
            <p:cNvPr id="88" name="Freeform: Shape 87">
              <a:extLst>
                <a:ext uri="{FF2B5EF4-FFF2-40B4-BE49-F238E27FC236}">
                  <a16:creationId xmlns:a16="http://schemas.microsoft.com/office/drawing/2014/main" id="{52E14EE4-35C9-404C-BEB6-F1EAC74A78C9}"/>
                </a:ext>
              </a:extLst>
            </p:cNvPr>
            <p:cNvSpPr/>
            <p:nvPr/>
          </p:nvSpPr>
          <p:spPr>
            <a:xfrm>
              <a:off x="4643437" y="3429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89" name="Freeform: Shape 88">
              <a:extLst>
                <a:ext uri="{FF2B5EF4-FFF2-40B4-BE49-F238E27FC236}">
                  <a16:creationId xmlns:a16="http://schemas.microsoft.com/office/drawing/2014/main" id="{E90C9042-13DA-43DC-B75E-0CEA42432CC4}"/>
                </a:ext>
              </a:extLst>
            </p:cNvPr>
            <p:cNvSpPr/>
            <p:nvPr/>
          </p:nvSpPr>
          <p:spPr>
            <a:xfrm>
              <a:off x="4738687" y="3524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0" name="Freeform: Shape 89">
              <a:extLst>
                <a:ext uri="{FF2B5EF4-FFF2-40B4-BE49-F238E27FC236}">
                  <a16:creationId xmlns:a16="http://schemas.microsoft.com/office/drawing/2014/main" id="{16C19BB1-F0DE-4B2D-8DE8-2EE27BF460FE}"/>
                </a:ext>
              </a:extLst>
            </p:cNvPr>
            <p:cNvSpPr/>
            <p:nvPr/>
          </p:nvSpPr>
          <p:spPr>
            <a:xfrm>
              <a:off x="4833937" y="3619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1" name="Freeform: Shape 90">
              <a:extLst>
                <a:ext uri="{FF2B5EF4-FFF2-40B4-BE49-F238E27FC236}">
                  <a16:creationId xmlns:a16="http://schemas.microsoft.com/office/drawing/2014/main" id="{5A243DCA-B3C7-40A5-82A5-E467BFFDD541}"/>
                </a:ext>
              </a:extLst>
            </p:cNvPr>
            <p:cNvSpPr/>
            <p:nvPr/>
          </p:nvSpPr>
          <p:spPr>
            <a:xfrm>
              <a:off x="4929187" y="3714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2" name="Freeform: Shape 91">
              <a:extLst>
                <a:ext uri="{FF2B5EF4-FFF2-40B4-BE49-F238E27FC236}">
                  <a16:creationId xmlns:a16="http://schemas.microsoft.com/office/drawing/2014/main" id="{11A708EE-873D-48C1-AD8C-7C568BB31A1E}"/>
                </a:ext>
              </a:extLst>
            </p:cNvPr>
            <p:cNvSpPr/>
            <p:nvPr/>
          </p:nvSpPr>
          <p:spPr>
            <a:xfrm>
              <a:off x="6167437" y="3543300"/>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93" name="TextBox 92">
              <a:extLst>
                <a:ext uri="{FF2B5EF4-FFF2-40B4-BE49-F238E27FC236}">
                  <a16:creationId xmlns:a16="http://schemas.microsoft.com/office/drawing/2014/main" id="{3F9665BA-8309-4177-8B2F-4459DB4E457B}"/>
                </a:ext>
              </a:extLst>
            </p:cNvPr>
            <p:cNvSpPr txBox="1"/>
            <p:nvPr/>
          </p:nvSpPr>
          <p:spPr>
            <a:xfrm>
              <a:off x="6242684" y="3664267"/>
              <a:ext cx="298480"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i="1" spc="0" baseline="-25000" dirty="0">
                  <a:solidFill>
                    <a:srgbClr val="000000"/>
                  </a:solidFill>
                  <a:latin typeface="Helvetica"/>
                  <a:cs typeface="Helvetica"/>
                  <a:sym typeface="Helvetica"/>
                  <a:rtl val="0"/>
                </a:rPr>
                <a:t>i</a:t>
              </a:r>
            </a:p>
          </p:txBody>
        </p:sp>
        <p:sp>
          <p:nvSpPr>
            <p:cNvPr id="94" name="TextBox 93">
              <a:extLst>
                <a:ext uri="{FF2B5EF4-FFF2-40B4-BE49-F238E27FC236}">
                  <a16:creationId xmlns:a16="http://schemas.microsoft.com/office/drawing/2014/main" id="{20D38E46-7378-482A-88CE-03A0B4C53AB1}"/>
                </a:ext>
              </a:extLst>
            </p:cNvPr>
            <p:cNvSpPr txBox="1"/>
            <p:nvPr/>
          </p:nvSpPr>
          <p:spPr>
            <a:xfrm>
              <a:off x="5709284" y="3140392"/>
              <a:ext cx="1505902" cy="369332"/>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2.1. Determine average gradient from batch.</a:t>
              </a:r>
            </a:p>
          </p:txBody>
        </p:sp>
        <p:sp>
          <p:nvSpPr>
            <p:cNvPr id="95" name="Freeform: Shape 94">
              <a:extLst>
                <a:ext uri="{FF2B5EF4-FFF2-40B4-BE49-F238E27FC236}">
                  <a16:creationId xmlns:a16="http://schemas.microsoft.com/office/drawing/2014/main" id="{7775834B-5659-4643-B3E6-AB407EE384EA}"/>
                </a:ext>
              </a:extLst>
            </p:cNvPr>
            <p:cNvSpPr/>
            <p:nvPr/>
          </p:nvSpPr>
          <p:spPr>
            <a:xfrm rot="10800000" flipV="1">
              <a:off x="6643687" y="2476500"/>
              <a:ext cx="1143000" cy="1333500"/>
            </a:xfrm>
            <a:custGeom>
              <a:avLst/>
              <a:gdLst>
                <a:gd name="connsiteX0" fmla="*/ 1143000 w 1143000"/>
                <a:gd name="connsiteY0" fmla="*/ 0 h 1333500"/>
                <a:gd name="connsiteX1" fmla="*/ 457200 w 1143000"/>
                <a:gd name="connsiteY1" fmla="*/ 0 h 1333500"/>
                <a:gd name="connsiteX2" fmla="*/ 457200 w 1143000"/>
                <a:gd name="connsiteY2" fmla="*/ 666750 h 1333500"/>
                <a:gd name="connsiteX3" fmla="*/ 0 w 1143000"/>
                <a:gd name="connsiteY3" fmla="*/ 666750 h 1333500"/>
                <a:gd name="connsiteX4" fmla="*/ 457200 w 1143000"/>
                <a:gd name="connsiteY4" fmla="*/ 666750 h 1333500"/>
                <a:gd name="connsiteX5" fmla="*/ 457200 w 1143000"/>
                <a:gd name="connsiteY5" fmla="*/ 1333500 h 1333500"/>
                <a:gd name="connsiteX6" fmla="*/ 1143000 w 1143000"/>
                <a:gd name="connsiteY6" fmla="*/ 1333500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0" h="1333500">
                  <a:moveTo>
                    <a:pt x="1143000" y="0"/>
                  </a:moveTo>
                  <a:lnTo>
                    <a:pt x="457200" y="0"/>
                  </a:lnTo>
                  <a:lnTo>
                    <a:pt x="457200" y="666750"/>
                  </a:lnTo>
                  <a:lnTo>
                    <a:pt x="0" y="666750"/>
                  </a:lnTo>
                  <a:lnTo>
                    <a:pt x="457200" y="666750"/>
                  </a:lnTo>
                  <a:lnTo>
                    <a:pt x="457200" y="1333500"/>
                  </a:lnTo>
                  <a:lnTo>
                    <a:pt x="1143000" y="1333500"/>
                  </a:lnTo>
                </a:path>
              </a:pathLst>
            </a:custGeom>
            <a:noFill/>
            <a:ln w="28575" cap="flat">
              <a:solidFill>
                <a:srgbClr val="808080"/>
              </a:solidFill>
              <a:prstDash val="solid"/>
              <a:miter/>
            </a:ln>
          </p:spPr>
          <p:txBody>
            <a:bodyPr rtlCol="0" anchor="ctr"/>
            <a:lstStyle/>
            <a:p>
              <a:endParaRPr lang="en-AU"/>
            </a:p>
          </p:txBody>
        </p:sp>
        <p:sp>
          <p:nvSpPr>
            <p:cNvPr id="96" name="TextBox 95">
              <a:extLst>
                <a:ext uri="{FF2B5EF4-FFF2-40B4-BE49-F238E27FC236}">
                  <a16:creationId xmlns:a16="http://schemas.microsoft.com/office/drawing/2014/main" id="{1BF5F9D8-3104-40B4-8478-079F9C99DF3A}"/>
                </a:ext>
              </a:extLst>
            </p:cNvPr>
            <p:cNvSpPr txBox="1"/>
            <p:nvPr/>
          </p:nvSpPr>
          <p:spPr>
            <a:xfrm>
              <a:off x="7376159" y="2264092"/>
              <a:ext cx="1164101" cy="507831"/>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3. Combine average</a:t>
              </a:r>
            </a:p>
            <a:p>
              <a:pPr algn="l"/>
              <a:r>
                <a:rPr lang="en-AU" sz="900" dirty="0">
                  <a:solidFill>
                    <a:srgbClr val="000000"/>
                  </a:solidFill>
                  <a:latin typeface="Comic Neue" panose="02000000000000000000" pitchFamily="50" charset="0"/>
                  <a:cs typeface="Helvetica"/>
                  <a:sym typeface="Helvetica"/>
                  <a:rtl val="0"/>
                </a:rPr>
                <a:t>gradient for all</a:t>
              </a:r>
            </a:p>
            <a:p>
              <a:pPr algn="l"/>
              <a:r>
                <a:rPr lang="en-AU" sz="900" spc="0" baseline="0" dirty="0">
                  <a:solidFill>
                    <a:srgbClr val="000000"/>
                  </a:solidFill>
                  <a:latin typeface="Comic Neue" panose="02000000000000000000" pitchFamily="50" charset="0"/>
                  <a:cs typeface="Helvetica"/>
                  <a:sym typeface="Helvetica"/>
                  <a:rtl val="0"/>
                </a:rPr>
                <a:t>processes.</a:t>
              </a:r>
            </a:p>
          </p:txBody>
        </p:sp>
        <p:sp>
          <p:nvSpPr>
            <p:cNvPr id="97" name="Freeform: Shape 96">
              <a:extLst>
                <a:ext uri="{FF2B5EF4-FFF2-40B4-BE49-F238E27FC236}">
                  <a16:creationId xmlns:a16="http://schemas.microsoft.com/office/drawing/2014/main" id="{1731CCD0-8D8A-4D18-9A69-91225372BEB3}"/>
                </a:ext>
              </a:extLst>
            </p:cNvPr>
            <p:cNvSpPr/>
            <p:nvPr/>
          </p:nvSpPr>
          <p:spPr>
            <a:xfrm>
              <a:off x="7481887" y="3141345"/>
              <a:ext cx="380047" cy="1428"/>
            </a:xfrm>
            <a:custGeom>
              <a:avLst/>
              <a:gdLst>
                <a:gd name="connsiteX0" fmla="*/ 0 w 380047"/>
                <a:gd name="connsiteY0" fmla="*/ 0 h 1428"/>
                <a:gd name="connsiteX1" fmla="*/ 76200 w 380047"/>
                <a:gd name="connsiteY1" fmla="*/ 0 h 1428"/>
                <a:gd name="connsiteX2" fmla="*/ 380048 w 380047"/>
                <a:gd name="connsiteY2" fmla="*/ 1429 h 1428"/>
              </a:gdLst>
              <a:ahLst/>
              <a:cxnLst>
                <a:cxn ang="0">
                  <a:pos x="connsiteX0" y="connsiteY0"/>
                </a:cxn>
                <a:cxn ang="0">
                  <a:pos x="connsiteX1" y="connsiteY1"/>
                </a:cxn>
                <a:cxn ang="0">
                  <a:pos x="connsiteX2" y="connsiteY2"/>
                </a:cxn>
              </a:cxnLst>
              <a:rect l="l" t="t" r="r" b="b"/>
              <a:pathLst>
                <a:path w="380047" h="1428">
                  <a:moveTo>
                    <a:pt x="0" y="0"/>
                  </a:moveTo>
                  <a:lnTo>
                    <a:pt x="76200" y="0"/>
                  </a:lnTo>
                  <a:lnTo>
                    <a:pt x="380048" y="1429"/>
                  </a:lnTo>
                </a:path>
              </a:pathLst>
            </a:custGeom>
            <a:noFill/>
            <a:ln w="28575" cap="flat">
              <a:solidFill>
                <a:srgbClr val="808080"/>
              </a:solidFill>
              <a:prstDash val="solid"/>
              <a:miter/>
            </a:ln>
          </p:spPr>
          <p:txBody>
            <a:bodyPr rtlCol="0" anchor="ctr"/>
            <a:lstStyle/>
            <a:p>
              <a:endParaRPr lang="en-AU"/>
            </a:p>
          </p:txBody>
        </p:sp>
        <p:sp>
          <p:nvSpPr>
            <p:cNvPr id="98" name="Freeform: Shape 97">
              <a:extLst>
                <a:ext uri="{FF2B5EF4-FFF2-40B4-BE49-F238E27FC236}">
                  <a16:creationId xmlns:a16="http://schemas.microsoft.com/office/drawing/2014/main" id="{E6B0BCD7-69FB-4811-819B-6DB82777E7A5}"/>
                </a:ext>
              </a:extLst>
            </p:cNvPr>
            <p:cNvSpPr/>
            <p:nvPr/>
          </p:nvSpPr>
          <p:spPr>
            <a:xfrm>
              <a:off x="7840217" y="3099816"/>
              <a:ext cx="86011" cy="85725"/>
            </a:xfrm>
            <a:custGeom>
              <a:avLst/>
              <a:gdLst>
                <a:gd name="connsiteX0" fmla="*/ 86011 w 86011"/>
                <a:gd name="connsiteY0" fmla="*/ 43243 h 85725"/>
                <a:gd name="connsiteX1" fmla="*/ 0 w 86011"/>
                <a:gd name="connsiteY1" fmla="*/ 85725 h 85725"/>
                <a:gd name="connsiteX2" fmla="*/ 21717 w 86011"/>
                <a:gd name="connsiteY2" fmla="*/ 42958 h 85725"/>
                <a:gd name="connsiteX3" fmla="*/ 476 w 86011"/>
                <a:gd name="connsiteY3" fmla="*/ 0 h 85725"/>
              </a:gdLst>
              <a:ahLst/>
              <a:cxnLst>
                <a:cxn ang="0">
                  <a:pos x="connsiteX0" y="connsiteY0"/>
                </a:cxn>
                <a:cxn ang="0">
                  <a:pos x="connsiteX1" y="connsiteY1"/>
                </a:cxn>
                <a:cxn ang="0">
                  <a:pos x="connsiteX2" y="connsiteY2"/>
                </a:cxn>
                <a:cxn ang="0">
                  <a:pos x="connsiteX3" y="connsiteY3"/>
                </a:cxn>
              </a:cxnLst>
              <a:rect l="l" t="t" r="r" b="b"/>
              <a:pathLst>
                <a:path w="86011" h="85725">
                  <a:moveTo>
                    <a:pt x="86011" y="43243"/>
                  </a:moveTo>
                  <a:lnTo>
                    <a:pt x="0" y="85725"/>
                  </a:lnTo>
                  <a:lnTo>
                    <a:pt x="21717" y="42958"/>
                  </a:lnTo>
                  <a:lnTo>
                    <a:pt x="476"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99" name="Freeform: Shape 98">
              <a:extLst>
                <a:ext uri="{FF2B5EF4-FFF2-40B4-BE49-F238E27FC236}">
                  <a16:creationId xmlns:a16="http://schemas.microsoft.com/office/drawing/2014/main" id="{CE7665D3-E610-40DF-B36B-06D3EBB8C692}"/>
                </a:ext>
              </a:extLst>
            </p:cNvPr>
            <p:cNvSpPr/>
            <p:nvPr/>
          </p:nvSpPr>
          <p:spPr>
            <a:xfrm>
              <a:off x="2452687" y="2476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0" name="Freeform: Shape 99">
              <a:extLst>
                <a:ext uri="{FF2B5EF4-FFF2-40B4-BE49-F238E27FC236}">
                  <a16:creationId xmlns:a16="http://schemas.microsoft.com/office/drawing/2014/main" id="{CC76AA89-9A6B-4CA4-8A20-B4CF8163A2BA}"/>
                </a:ext>
              </a:extLst>
            </p:cNvPr>
            <p:cNvSpPr/>
            <p:nvPr/>
          </p:nvSpPr>
          <p:spPr>
            <a:xfrm>
              <a:off x="2547937" y="2571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1" name="Freeform: Shape 100">
              <a:extLst>
                <a:ext uri="{FF2B5EF4-FFF2-40B4-BE49-F238E27FC236}">
                  <a16:creationId xmlns:a16="http://schemas.microsoft.com/office/drawing/2014/main" id="{69EA48D8-6258-445A-ACCE-3FACC35E4A62}"/>
                </a:ext>
              </a:extLst>
            </p:cNvPr>
            <p:cNvSpPr/>
            <p:nvPr/>
          </p:nvSpPr>
          <p:spPr>
            <a:xfrm>
              <a:off x="2643187" y="2667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2" name="Freeform: Shape 101">
              <a:extLst>
                <a:ext uri="{FF2B5EF4-FFF2-40B4-BE49-F238E27FC236}">
                  <a16:creationId xmlns:a16="http://schemas.microsoft.com/office/drawing/2014/main" id="{781A177E-8272-4C69-A4A1-BD2753D55449}"/>
                </a:ext>
              </a:extLst>
            </p:cNvPr>
            <p:cNvSpPr/>
            <p:nvPr/>
          </p:nvSpPr>
          <p:spPr>
            <a:xfrm>
              <a:off x="2738437" y="2762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3" name="Freeform: Shape 102">
              <a:extLst>
                <a:ext uri="{FF2B5EF4-FFF2-40B4-BE49-F238E27FC236}">
                  <a16:creationId xmlns:a16="http://schemas.microsoft.com/office/drawing/2014/main" id="{AFF7C4C5-407D-4673-9F52-A346088EC766}"/>
                </a:ext>
              </a:extLst>
            </p:cNvPr>
            <p:cNvSpPr/>
            <p:nvPr/>
          </p:nvSpPr>
          <p:spPr>
            <a:xfrm>
              <a:off x="2833687" y="2857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4" name="Freeform: Shape 103">
              <a:extLst>
                <a:ext uri="{FF2B5EF4-FFF2-40B4-BE49-F238E27FC236}">
                  <a16:creationId xmlns:a16="http://schemas.microsoft.com/office/drawing/2014/main" id="{2FA29054-06C0-438B-A000-E36C22B5797D}"/>
                </a:ext>
              </a:extLst>
            </p:cNvPr>
            <p:cNvSpPr/>
            <p:nvPr/>
          </p:nvSpPr>
          <p:spPr>
            <a:xfrm>
              <a:off x="2928937" y="2952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5" name="Freeform: Shape 104">
              <a:extLst>
                <a:ext uri="{FF2B5EF4-FFF2-40B4-BE49-F238E27FC236}">
                  <a16:creationId xmlns:a16="http://schemas.microsoft.com/office/drawing/2014/main" id="{F41225DB-90A1-4AF1-918F-9A62212F2EA3}"/>
                </a:ext>
              </a:extLst>
            </p:cNvPr>
            <p:cNvSpPr/>
            <p:nvPr/>
          </p:nvSpPr>
          <p:spPr>
            <a:xfrm>
              <a:off x="3024187" y="3048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6" name="Freeform: Shape 105">
              <a:extLst>
                <a:ext uri="{FF2B5EF4-FFF2-40B4-BE49-F238E27FC236}">
                  <a16:creationId xmlns:a16="http://schemas.microsoft.com/office/drawing/2014/main" id="{A90E1FF3-8ED6-4C8B-8056-1882197C21F7}"/>
                </a:ext>
              </a:extLst>
            </p:cNvPr>
            <p:cNvSpPr/>
            <p:nvPr/>
          </p:nvSpPr>
          <p:spPr>
            <a:xfrm>
              <a:off x="3119437" y="3143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7" name="Freeform: Shape 106">
              <a:extLst>
                <a:ext uri="{FF2B5EF4-FFF2-40B4-BE49-F238E27FC236}">
                  <a16:creationId xmlns:a16="http://schemas.microsoft.com/office/drawing/2014/main" id="{E0D02525-A87D-4F24-BA89-B1FDC058177C}"/>
                </a:ext>
              </a:extLst>
            </p:cNvPr>
            <p:cNvSpPr/>
            <p:nvPr/>
          </p:nvSpPr>
          <p:spPr>
            <a:xfrm flipV="1">
              <a:off x="3690937" y="2486025"/>
              <a:ext cx="666750" cy="1285875"/>
            </a:xfrm>
            <a:custGeom>
              <a:avLst/>
              <a:gdLst>
                <a:gd name="connsiteX0" fmla="*/ 666750 w 666750"/>
                <a:gd name="connsiteY0" fmla="*/ 0 h 1285875"/>
                <a:gd name="connsiteX1" fmla="*/ 333375 w 666750"/>
                <a:gd name="connsiteY1" fmla="*/ 0 h 1285875"/>
                <a:gd name="connsiteX2" fmla="*/ 333375 w 666750"/>
                <a:gd name="connsiteY2" fmla="*/ 642938 h 1285875"/>
                <a:gd name="connsiteX3" fmla="*/ 0 w 666750"/>
                <a:gd name="connsiteY3" fmla="*/ 642938 h 1285875"/>
                <a:gd name="connsiteX4" fmla="*/ 333375 w 666750"/>
                <a:gd name="connsiteY4" fmla="*/ 642938 h 1285875"/>
                <a:gd name="connsiteX5" fmla="*/ 333375 w 666750"/>
                <a:gd name="connsiteY5" fmla="*/ 1285875 h 1285875"/>
                <a:gd name="connsiteX6" fmla="*/ 666750 w 666750"/>
                <a:gd name="connsiteY6" fmla="*/ 1285875 h 1285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0" h="1285875">
                  <a:moveTo>
                    <a:pt x="666750" y="0"/>
                  </a:moveTo>
                  <a:lnTo>
                    <a:pt x="333375" y="0"/>
                  </a:lnTo>
                  <a:lnTo>
                    <a:pt x="333375" y="642938"/>
                  </a:lnTo>
                  <a:lnTo>
                    <a:pt x="0" y="642938"/>
                  </a:lnTo>
                  <a:lnTo>
                    <a:pt x="333375" y="642938"/>
                  </a:lnTo>
                  <a:lnTo>
                    <a:pt x="333375" y="1285875"/>
                  </a:lnTo>
                  <a:lnTo>
                    <a:pt x="666750" y="1285875"/>
                  </a:lnTo>
                </a:path>
              </a:pathLst>
            </a:custGeom>
            <a:noFill/>
            <a:ln w="28575" cap="flat">
              <a:solidFill>
                <a:srgbClr val="808080"/>
              </a:solidFill>
              <a:prstDash val="solid"/>
              <a:miter/>
            </a:ln>
          </p:spPr>
          <p:txBody>
            <a:bodyPr rtlCol="0" anchor="ctr"/>
            <a:lstStyle/>
            <a:p>
              <a:endParaRPr lang="en-AU"/>
            </a:p>
          </p:txBody>
        </p:sp>
        <p:sp>
          <p:nvSpPr>
            <p:cNvPr id="108" name="TextBox 107">
              <a:extLst>
                <a:ext uri="{FF2B5EF4-FFF2-40B4-BE49-F238E27FC236}">
                  <a16:creationId xmlns:a16="http://schemas.microsoft.com/office/drawing/2014/main" id="{7A0E78CB-047F-4F9F-A61D-8EABE578B607}"/>
                </a:ext>
              </a:extLst>
            </p:cNvPr>
            <p:cNvSpPr txBox="1"/>
            <p:nvPr/>
          </p:nvSpPr>
          <p:spPr>
            <a:xfrm>
              <a:off x="3108959" y="2254566"/>
              <a:ext cx="827523" cy="507831"/>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1. Split batch by number of processes.</a:t>
              </a:r>
            </a:p>
          </p:txBody>
        </p:sp>
        <p:sp>
          <p:nvSpPr>
            <p:cNvPr id="109" name="TextBox 108">
              <a:extLst>
                <a:ext uri="{FF2B5EF4-FFF2-40B4-BE49-F238E27FC236}">
                  <a16:creationId xmlns:a16="http://schemas.microsoft.com/office/drawing/2014/main" id="{2C92F5C6-FD16-4A26-A308-694CDC37F2DF}"/>
                </a:ext>
              </a:extLst>
            </p:cNvPr>
            <p:cNvSpPr txBox="1"/>
            <p:nvPr/>
          </p:nvSpPr>
          <p:spPr>
            <a:xfrm>
              <a:off x="6957059" y="4492942"/>
              <a:ext cx="1321196" cy="369332"/>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4. Update all proc</a:t>
              </a:r>
              <a:r>
                <a:rPr lang="en-AU" sz="900" dirty="0">
                  <a:solidFill>
                    <a:srgbClr val="000000"/>
                  </a:solidFill>
                  <a:latin typeface="Comic Neue" panose="02000000000000000000" pitchFamily="50" charset="0"/>
                  <a:cs typeface="Helvetica"/>
                  <a:sym typeface="Helvetica"/>
                  <a:rtl val="0"/>
                </a:rPr>
                <a:t>esses</a:t>
              </a:r>
            </a:p>
            <a:p>
              <a:pPr algn="l"/>
              <a:r>
                <a:rPr lang="en-AU" sz="900" spc="0" baseline="0" dirty="0">
                  <a:solidFill>
                    <a:srgbClr val="000000"/>
                  </a:solidFill>
                  <a:latin typeface="Comic Neue" panose="02000000000000000000" pitchFamily="50" charset="0"/>
                  <a:cs typeface="Helvetica"/>
                  <a:sym typeface="Helvetica"/>
                  <a:rtl val="0"/>
                </a:rPr>
                <a:t>with new model (m</a:t>
              </a:r>
              <a:r>
                <a:rPr lang="en-AU" sz="900" i="1" spc="0" baseline="-25000" dirty="0">
                  <a:solidFill>
                    <a:srgbClr val="000000"/>
                  </a:solidFill>
                  <a:latin typeface="Comic Neue" panose="02000000000000000000" pitchFamily="50" charset="0"/>
                  <a:cs typeface="Helvetica"/>
                  <a:sym typeface="Helvetica"/>
                  <a:rtl val="0"/>
                </a:rPr>
                <a:t>i</a:t>
              </a:r>
              <a:r>
                <a:rPr lang="en-AU" sz="900" spc="0" baseline="-25000" dirty="0">
                  <a:solidFill>
                    <a:srgbClr val="000000"/>
                  </a:solidFill>
                  <a:latin typeface="Comic Neue" panose="02000000000000000000" pitchFamily="50" charset="0"/>
                  <a:cs typeface="Helvetica"/>
                  <a:sym typeface="Helvetica"/>
                  <a:rtl val="0"/>
                </a:rPr>
                <a:t>+1</a:t>
              </a:r>
              <a:r>
                <a:rPr lang="en-AU" sz="900" spc="0" dirty="0">
                  <a:solidFill>
                    <a:srgbClr val="000000"/>
                  </a:solidFill>
                  <a:latin typeface="Comic Neue" panose="02000000000000000000" pitchFamily="50" charset="0"/>
                  <a:cs typeface="Helvetica"/>
                  <a:sym typeface="Helvetica"/>
                  <a:rtl val="0"/>
                </a:rPr>
                <a:t>).</a:t>
              </a:r>
            </a:p>
          </p:txBody>
        </p:sp>
        <p:sp>
          <p:nvSpPr>
            <p:cNvPr id="110" name="Freeform: Shape 109">
              <a:extLst>
                <a:ext uri="{FF2B5EF4-FFF2-40B4-BE49-F238E27FC236}">
                  <a16:creationId xmlns:a16="http://schemas.microsoft.com/office/drawing/2014/main" id="{9633E244-C259-44B5-8CAB-865C9A4BD90D}"/>
                </a:ext>
              </a:extLst>
            </p:cNvPr>
            <p:cNvSpPr/>
            <p:nvPr/>
          </p:nvSpPr>
          <p:spPr>
            <a:xfrm>
              <a:off x="4138612" y="3771900"/>
              <a:ext cx="218122" cy="9525"/>
            </a:xfrm>
            <a:custGeom>
              <a:avLst/>
              <a:gdLst>
                <a:gd name="connsiteX0" fmla="*/ 0 w 218122"/>
                <a:gd name="connsiteY0" fmla="*/ 0 h 9525"/>
                <a:gd name="connsiteX1" fmla="*/ 218122 w 218122"/>
                <a:gd name="connsiteY1" fmla="*/ 0 h 9525"/>
              </a:gdLst>
              <a:ahLst/>
              <a:cxnLst>
                <a:cxn ang="0">
                  <a:pos x="connsiteX0" y="connsiteY0"/>
                </a:cxn>
                <a:cxn ang="0">
                  <a:pos x="connsiteX1" y="connsiteY1"/>
                </a:cxn>
              </a:cxnLst>
              <a:rect l="l" t="t" r="r" b="b"/>
              <a:pathLst>
                <a:path w="218122" h="9525">
                  <a:moveTo>
                    <a:pt x="0" y="0"/>
                  </a:moveTo>
                  <a:lnTo>
                    <a:pt x="218122" y="0"/>
                  </a:lnTo>
                </a:path>
              </a:pathLst>
            </a:custGeom>
            <a:noFill/>
            <a:ln w="28575" cap="flat">
              <a:solidFill>
                <a:srgbClr val="808080"/>
              </a:solidFill>
              <a:prstDash val="solid"/>
              <a:miter/>
            </a:ln>
          </p:spPr>
          <p:txBody>
            <a:bodyPr rtlCol="0" anchor="ctr"/>
            <a:lstStyle/>
            <a:p>
              <a:endParaRPr lang="en-AU"/>
            </a:p>
          </p:txBody>
        </p:sp>
        <p:sp>
          <p:nvSpPr>
            <p:cNvPr id="111" name="Freeform: Shape 110">
              <a:extLst>
                <a:ext uri="{FF2B5EF4-FFF2-40B4-BE49-F238E27FC236}">
                  <a16:creationId xmlns:a16="http://schemas.microsoft.com/office/drawing/2014/main" id="{CCCD71CC-5605-4AE8-885A-85B0F4E588EE}"/>
                </a:ext>
              </a:extLst>
            </p:cNvPr>
            <p:cNvSpPr/>
            <p:nvPr/>
          </p:nvSpPr>
          <p:spPr>
            <a:xfrm>
              <a:off x="4335303" y="3729037"/>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12" name="Freeform: Shape 111">
              <a:extLst>
                <a:ext uri="{FF2B5EF4-FFF2-40B4-BE49-F238E27FC236}">
                  <a16:creationId xmlns:a16="http://schemas.microsoft.com/office/drawing/2014/main" id="{177CF71B-57E6-4511-A7D1-3A1291E8A84F}"/>
                </a:ext>
              </a:extLst>
            </p:cNvPr>
            <p:cNvSpPr/>
            <p:nvPr/>
          </p:nvSpPr>
          <p:spPr>
            <a:xfrm>
              <a:off x="4138612" y="2486025"/>
              <a:ext cx="218122" cy="9525"/>
            </a:xfrm>
            <a:custGeom>
              <a:avLst/>
              <a:gdLst>
                <a:gd name="connsiteX0" fmla="*/ 0 w 218122"/>
                <a:gd name="connsiteY0" fmla="*/ 0 h 9525"/>
                <a:gd name="connsiteX1" fmla="*/ 218122 w 218122"/>
                <a:gd name="connsiteY1" fmla="*/ 0 h 9525"/>
              </a:gdLst>
              <a:ahLst/>
              <a:cxnLst>
                <a:cxn ang="0">
                  <a:pos x="connsiteX0" y="connsiteY0"/>
                </a:cxn>
                <a:cxn ang="0">
                  <a:pos x="connsiteX1" y="connsiteY1"/>
                </a:cxn>
              </a:cxnLst>
              <a:rect l="l" t="t" r="r" b="b"/>
              <a:pathLst>
                <a:path w="218122" h="9525">
                  <a:moveTo>
                    <a:pt x="0" y="0"/>
                  </a:moveTo>
                  <a:lnTo>
                    <a:pt x="218122" y="0"/>
                  </a:lnTo>
                </a:path>
              </a:pathLst>
            </a:custGeom>
            <a:noFill/>
            <a:ln w="28575" cap="flat">
              <a:solidFill>
                <a:srgbClr val="808080"/>
              </a:solidFill>
              <a:prstDash val="solid"/>
              <a:miter/>
            </a:ln>
          </p:spPr>
          <p:txBody>
            <a:bodyPr rtlCol="0" anchor="ctr"/>
            <a:lstStyle/>
            <a:p>
              <a:endParaRPr lang="en-AU"/>
            </a:p>
          </p:txBody>
        </p:sp>
        <p:sp>
          <p:nvSpPr>
            <p:cNvPr id="113" name="Freeform: Shape 112">
              <a:extLst>
                <a:ext uri="{FF2B5EF4-FFF2-40B4-BE49-F238E27FC236}">
                  <a16:creationId xmlns:a16="http://schemas.microsoft.com/office/drawing/2014/main" id="{B1AA0E7B-59CD-4D48-BBBB-C111AD84FAAD}"/>
                </a:ext>
              </a:extLst>
            </p:cNvPr>
            <p:cNvSpPr/>
            <p:nvPr/>
          </p:nvSpPr>
          <p:spPr>
            <a:xfrm>
              <a:off x="4335303" y="2443162"/>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grpSp>
      <p:sp>
        <p:nvSpPr>
          <p:cNvPr id="5" name="TextBox 4">
            <a:extLst>
              <a:ext uri="{FF2B5EF4-FFF2-40B4-BE49-F238E27FC236}">
                <a16:creationId xmlns:a16="http://schemas.microsoft.com/office/drawing/2014/main" id="{65AA74D4-FA86-4FA2-905A-0776E611CB19}"/>
              </a:ext>
            </a:extLst>
          </p:cNvPr>
          <p:cNvSpPr txBox="1"/>
          <p:nvPr/>
        </p:nvSpPr>
        <p:spPr>
          <a:xfrm>
            <a:off x="804197" y="2492521"/>
            <a:ext cx="3225489" cy="3970318"/>
          </a:xfrm>
          <a:prstGeom prst="rect">
            <a:avLst/>
          </a:prstGeom>
          <a:noFill/>
        </p:spPr>
        <p:txBody>
          <a:bodyPr wrap="square" rtlCol="0">
            <a:spAutoFit/>
          </a:bodyPr>
          <a:lstStyle/>
          <a:p>
            <a:pPr marL="342900" indent="-342900">
              <a:buFont typeface="+mj-lt"/>
              <a:buAutoNum type="arabicPeriod"/>
            </a:pPr>
            <a:r>
              <a:rPr lang="en-AU" dirty="0"/>
              <a:t>Each process:</a:t>
            </a:r>
          </a:p>
          <a:p>
            <a:pPr marL="800100" lvl="1" indent="-342900">
              <a:buFont typeface="+mj-lt"/>
              <a:buAutoNum type="alphaLcParenR"/>
            </a:pPr>
            <a:r>
              <a:rPr lang="en-AU" dirty="0"/>
              <a:t>reads a mini-batch</a:t>
            </a:r>
          </a:p>
          <a:p>
            <a:pPr marL="800100" lvl="1" indent="-342900">
              <a:buFont typeface="+mj-lt"/>
              <a:buAutoNum type="alphaLcParenR"/>
            </a:pPr>
            <a:r>
              <a:rPr lang="en-AU" dirty="0"/>
              <a:t>passes it through the model</a:t>
            </a:r>
          </a:p>
          <a:p>
            <a:pPr marL="800100" lvl="1" indent="-342900">
              <a:buFont typeface="+mj-lt"/>
              <a:buAutoNum type="alphaLcParenR"/>
            </a:pPr>
            <a:r>
              <a:rPr lang="en-AU" dirty="0"/>
              <a:t>compute the mini-batch gradient</a:t>
            </a:r>
          </a:p>
          <a:p>
            <a:pPr marL="342900" indent="-342900">
              <a:buFont typeface="+mj-lt"/>
              <a:buAutoNum type="arabicPeriod"/>
            </a:pPr>
            <a:r>
              <a:rPr lang="en-AU" dirty="0"/>
              <a:t>Average gradient is computed for all mini-batch gradients</a:t>
            </a:r>
          </a:p>
          <a:p>
            <a:pPr marL="342900" indent="-342900">
              <a:buFont typeface="+mj-lt"/>
              <a:buAutoNum type="arabicPeriod"/>
            </a:pPr>
            <a:r>
              <a:rPr lang="en-AU" dirty="0"/>
              <a:t>Model is updated (identical for all processes</a:t>
            </a:r>
          </a:p>
          <a:p>
            <a:pPr marL="342900" indent="-342900">
              <a:buFont typeface="+mj-lt"/>
              <a:buAutoNum type="arabicPeriod"/>
            </a:pPr>
            <a:r>
              <a:rPr lang="en-AU" dirty="0"/>
              <a:t>Repeat the process (go to step 1)</a:t>
            </a:r>
          </a:p>
          <a:p>
            <a:endParaRPr lang="en-AU" dirty="0"/>
          </a:p>
        </p:txBody>
      </p:sp>
      <p:sp>
        <p:nvSpPr>
          <p:cNvPr id="3" name="Date Placeholder 2">
            <a:extLst>
              <a:ext uri="{FF2B5EF4-FFF2-40B4-BE49-F238E27FC236}">
                <a16:creationId xmlns:a16="http://schemas.microsoft.com/office/drawing/2014/main" id="{2DABC970-B8A6-4D2C-B320-BF95F8EB8132}"/>
              </a:ext>
            </a:extLst>
          </p:cNvPr>
          <p:cNvSpPr>
            <a:spLocks noGrp="1"/>
          </p:cNvSpPr>
          <p:nvPr>
            <p:ph type="dt" sz="half" idx="10"/>
          </p:nvPr>
        </p:nvSpPr>
        <p:spPr/>
        <p:txBody>
          <a:bodyPr/>
          <a:lstStyle/>
          <a:p>
            <a:r>
              <a:rPr lang="en-US"/>
              <a:t>Aug 2021 | Deep Learning on HPC Workshop</a:t>
            </a:r>
            <a:endParaRPr lang="en-AU"/>
          </a:p>
        </p:txBody>
      </p:sp>
      <p:sp>
        <p:nvSpPr>
          <p:cNvPr id="16" name="Slide Number Placeholder 15">
            <a:extLst>
              <a:ext uri="{FF2B5EF4-FFF2-40B4-BE49-F238E27FC236}">
                <a16:creationId xmlns:a16="http://schemas.microsoft.com/office/drawing/2014/main" id="{E9F1C8FC-9E02-4360-BB38-4375A919BE24}"/>
              </a:ext>
            </a:extLst>
          </p:cNvPr>
          <p:cNvSpPr>
            <a:spLocks noGrp="1"/>
          </p:cNvSpPr>
          <p:nvPr>
            <p:ph type="sldNum" sz="quarter" idx="12"/>
          </p:nvPr>
        </p:nvSpPr>
        <p:spPr/>
        <p:txBody>
          <a:bodyPr/>
          <a:lstStyle/>
          <a:p>
            <a:fld id="{915116A8-D034-43C4-BA9A-D4A1A2020C6E}" type="slidenum">
              <a:rPr lang="en-AU" smtClean="0"/>
              <a:t>9</a:t>
            </a:fld>
            <a:endParaRPr lang="en-AU"/>
          </a:p>
        </p:txBody>
      </p:sp>
    </p:spTree>
    <p:extLst>
      <p:ext uri="{BB962C8B-B14F-4D97-AF65-F5344CB8AC3E}">
        <p14:creationId xmlns:p14="http://schemas.microsoft.com/office/powerpoint/2010/main" val="672569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4304</Words>
  <Application>Microsoft Office PowerPoint</Application>
  <PresentationFormat>Widescreen</PresentationFormat>
  <Paragraphs>327</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Comic Neue</vt:lpstr>
      <vt:lpstr>Calibri Light</vt:lpstr>
      <vt:lpstr>Helvetica</vt:lpstr>
      <vt:lpstr>Arial</vt:lpstr>
      <vt:lpstr>Consolas</vt:lpstr>
      <vt:lpstr>Calibri</vt:lpstr>
      <vt:lpstr>Office Theme</vt:lpstr>
      <vt:lpstr>Deep Learning on HPC Workshop 2021</vt:lpstr>
      <vt:lpstr>Preamble</vt:lpstr>
      <vt:lpstr>Topics Covered</vt:lpstr>
      <vt:lpstr>PowerPoint Presentation</vt:lpstr>
      <vt:lpstr>PowerPoint Presentation</vt:lpstr>
      <vt:lpstr>HPC Deep Learning Environment</vt:lpstr>
      <vt:lpstr>Deep Learning with Multiple GPUs</vt:lpstr>
      <vt:lpstr>SGD Overview</vt:lpstr>
      <vt:lpstr>Parallel SGD Logical Overview</vt:lpstr>
      <vt:lpstr>Parallel SGD Implementation*</vt:lpstr>
      <vt:lpstr>Horovod Code</vt:lpstr>
      <vt:lpstr>Horovod Code</vt:lpstr>
      <vt:lpstr>Running Horovod Code</vt:lpstr>
      <vt:lpstr>PowerPoint Presentation</vt:lpstr>
      <vt:lpstr>Horovod Code</vt:lpstr>
      <vt:lpstr>Horovod Code</vt:lpstr>
      <vt:lpstr>Horovod Code</vt:lpstr>
      <vt:lpstr>Horovod Code</vt:lpstr>
      <vt:lpstr>Monitoring the Job</vt:lpstr>
      <vt:lpstr>Analysing 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2021-08-24T07:43:21Z</dcterms:created>
  <dcterms:modified xsi:type="dcterms:W3CDTF">2021-09-01T01:23:53Z</dcterms:modified>
</cp:coreProperties>
</file>

<file path=docProps/thumbnail.jpeg>
</file>